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64"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11000C-4DA5-4A38-92F3-A78CCC88033D}" type="datetimeFigureOut">
              <a:rPr lang="en-US" smtClean="0"/>
              <a:t>12/28/2017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8C1644-8D0C-41C3-9464-9D2333A7A480}" type="slidenum">
              <a:rPr lang="en-US" smtClean="0"/>
              <a:t>‹#›</a:t>
            </a:fld>
            <a:endParaRPr lang="en-US"/>
          </a:p>
        </p:txBody>
      </p:sp>
    </p:spTree>
    <p:extLst>
      <p:ext uri="{BB962C8B-B14F-4D97-AF65-F5344CB8AC3E}">
        <p14:creationId xmlns:p14="http://schemas.microsoft.com/office/powerpoint/2010/main" val="3628807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a:t>
            </a:r>
            <a:r>
              <a:rPr lang="is-IS" dirty="0"/>
              <a:t>…we</a:t>
            </a:r>
            <a:r>
              <a:rPr lang="is-IS" baseline="0" dirty="0"/>
              <a:t> know the practices and programs exist, it is just getting students access to them.  Our argument, is that students will have the highest probabiity of accessing these supports in the school setting and the data appear to back that up.</a:t>
            </a:r>
          </a:p>
          <a:p>
            <a:endParaRPr lang="en-US" dirty="0"/>
          </a:p>
        </p:txBody>
      </p:sp>
      <p:sp>
        <p:nvSpPr>
          <p:cNvPr id="4" name="Slide Number Placeholder 3"/>
          <p:cNvSpPr>
            <a:spLocks noGrp="1"/>
          </p:cNvSpPr>
          <p:nvPr>
            <p:ph type="sldNum" sz="quarter" idx="10"/>
          </p:nvPr>
        </p:nvSpPr>
        <p:spPr/>
        <p:txBody>
          <a:bodyPr/>
          <a:lstStyle/>
          <a:p>
            <a:fld id="{9DE7DD08-3836-40EC-9455-AF9C47071C27}" type="slidenum">
              <a:rPr lang="en-US" smtClean="0"/>
              <a:t>2</a:t>
            </a:fld>
            <a:endParaRPr lang="en-US" dirty="0"/>
          </a:p>
        </p:txBody>
      </p:sp>
    </p:spTree>
    <p:extLst>
      <p:ext uri="{BB962C8B-B14F-4D97-AF65-F5344CB8AC3E}">
        <p14:creationId xmlns:p14="http://schemas.microsoft.com/office/powerpoint/2010/main" val="1605172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38B14879-727E-46CB-8144-4B02D2781854}" type="slidenum">
              <a:rPr lang="en-US" smtClean="0"/>
              <a:t>4</a:t>
            </a:fld>
            <a:endParaRPr lang="en-US"/>
          </a:p>
        </p:txBody>
      </p:sp>
    </p:spTree>
    <p:extLst>
      <p:ext uri="{BB962C8B-B14F-4D97-AF65-F5344CB8AC3E}">
        <p14:creationId xmlns:p14="http://schemas.microsoft.com/office/powerpoint/2010/main" val="2529235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a:t>
            </a:r>
          </a:p>
          <a:p>
            <a:endParaRPr lang="en-US" dirty="0"/>
          </a:p>
          <a:p>
            <a:r>
              <a:rPr lang="en-US" dirty="0"/>
              <a:t>The group began as a partnership of concerned citizens.</a:t>
            </a:r>
            <a:r>
              <a:rPr lang="en-US" baseline="0" dirty="0"/>
              <a:t>  The work was not </a:t>
            </a:r>
            <a:r>
              <a:rPr lang="en-US" i="0" baseline="0" dirty="0"/>
              <a:t>sponsored by a particular agency.  DPI provided a meeting space and facilitation support, however, this was not intended (and has never been) a DPI initiative. </a:t>
            </a:r>
          </a:p>
          <a:p>
            <a:endParaRPr lang="en-US" i="0" baseline="0" dirty="0"/>
          </a:p>
          <a:p>
            <a:endParaRPr lang="en-US" dirty="0"/>
          </a:p>
        </p:txBody>
      </p:sp>
      <p:sp>
        <p:nvSpPr>
          <p:cNvPr id="4" name="Slide Number Placeholder 3"/>
          <p:cNvSpPr>
            <a:spLocks noGrp="1"/>
          </p:cNvSpPr>
          <p:nvPr>
            <p:ph type="sldNum" sz="quarter" idx="10"/>
          </p:nvPr>
        </p:nvSpPr>
        <p:spPr/>
        <p:txBody>
          <a:bodyPr/>
          <a:lstStyle/>
          <a:p>
            <a:fld id="{9DE7DD08-3836-40EC-9455-AF9C47071C27}" type="slidenum">
              <a:rPr lang="en-US" smtClean="0"/>
              <a:t>5</a:t>
            </a:fld>
            <a:endParaRPr lang="en-US"/>
          </a:p>
        </p:txBody>
      </p:sp>
    </p:spTree>
    <p:extLst>
      <p:ext uri="{BB962C8B-B14F-4D97-AF65-F5344CB8AC3E}">
        <p14:creationId xmlns:p14="http://schemas.microsoft.com/office/powerpoint/2010/main" val="3142488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B14879-727E-46CB-8144-4B02D2781854}" type="slidenum">
              <a:rPr lang="en-US" smtClean="0"/>
              <a:t>7</a:t>
            </a:fld>
            <a:endParaRPr lang="en-US" dirty="0"/>
          </a:p>
        </p:txBody>
      </p:sp>
    </p:spTree>
    <p:extLst>
      <p:ext uri="{BB962C8B-B14F-4D97-AF65-F5344CB8AC3E}">
        <p14:creationId xmlns:p14="http://schemas.microsoft.com/office/powerpoint/2010/main" val="2787514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s-IS" baseline="0" dirty="0"/>
              <a:t>The likely etiology of mental health disorder is multifaceted, but there are a number of risk factors that can be reduced and a number of protective factors than can be enhance at each layer of support.</a:t>
            </a:r>
          </a:p>
          <a:p>
            <a:pPr marL="0" marR="0" indent="0" algn="l" defTabSz="914400" rtl="0" eaLnBrk="1" fontAlgn="auto" latinLnBrk="0" hangingPunct="1">
              <a:lnSpc>
                <a:spcPct val="100000"/>
              </a:lnSpc>
              <a:spcBef>
                <a:spcPts val="0"/>
              </a:spcBef>
              <a:spcAft>
                <a:spcPts val="0"/>
              </a:spcAft>
              <a:buClrTx/>
              <a:buSzTx/>
              <a:buFontTx/>
              <a:buNone/>
              <a:tabLst/>
              <a:defRPr/>
            </a:pPr>
            <a:endParaRPr lang="is-I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is-IS" baseline="0" dirty="0"/>
              <a:t>So, we can take a moment to name a few of these practices that have an evidence base behind them for enhancing protective factors or reducing riskfactors.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is-IS" baseline="0" dirty="0"/>
          </a:p>
          <a:p>
            <a:endParaRPr lang="en-US" dirty="0"/>
          </a:p>
        </p:txBody>
      </p:sp>
      <p:sp>
        <p:nvSpPr>
          <p:cNvPr id="4" name="Slide Number Placeholder 3"/>
          <p:cNvSpPr>
            <a:spLocks noGrp="1"/>
          </p:cNvSpPr>
          <p:nvPr>
            <p:ph type="sldNum" sz="quarter" idx="10"/>
          </p:nvPr>
        </p:nvSpPr>
        <p:spPr/>
        <p:txBody>
          <a:bodyPr/>
          <a:lstStyle/>
          <a:p>
            <a:fld id="{9DE7DD08-3836-40EC-9455-AF9C47071C27}" type="slidenum">
              <a:rPr lang="en-US" smtClean="0"/>
              <a:t>8</a:t>
            </a:fld>
            <a:endParaRPr lang="en-US"/>
          </a:p>
        </p:txBody>
      </p:sp>
    </p:spTree>
    <p:extLst>
      <p:ext uri="{BB962C8B-B14F-4D97-AF65-F5344CB8AC3E}">
        <p14:creationId xmlns:p14="http://schemas.microsoft.com/office/powerpoint/2010/main" val="2804794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E6AA0B-EADB-4E10-AA02-FBB77540FF25}" type="datetimeFigureOut">
              <a:rPr lang="en-US" smtClean="0"/>
              <a:t>12/28/2017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E9AB1-4035-4AF0-86A1-3FB7CD2AFFFE}" type="slidenum">
              <a:rPr lang="en-US" smtClean="0"/>
              <a:t>‹#›</a:t>
            </a:fld>
            <a:endParaRPr lang="en-US"/>
          </a:p>
        </p:txBody>
      </p:sp>
    </p:spTree>
    <p:extLst>
      <p:ext uri="{BB962C8B-B14F-4D97-AF65-F5344CB8AC3E}">
        <p14:creationId xmlns:p14="http://schemas.microsoft.com/office/powerpoint/2010/main" val="2744192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E6AA0B-EADB-4E10-AA02-FBB77540FF25}" type="datetimeFigureOut">
              <a:rPr lang="en-US" smtClean="0"/>
              <a:t>12/28/2017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E9AB1-4035-4AF0-86A1-3FB7CD2AFFFE}" type="slidenum">
              <a:rPr lang="en-US" smtClean="0"/>
              <a:t>‹#›</a:t>
            </a:fld>
            <a:endParaRPr lang="en-US"/>
          </a:p>
        </p:txBody>
      </p:sp>
    </p:spTree>
    <p:extLst>
      <p:ext uri="{BB962C8B-B14F-4D97-AF65-F5344CB8AC3E}">
        <p14:creationId xmlns:p14="http://schemas.microsoft.com/office/powerpoint/2010/main" val="3236255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E6AA0B-EADB-4E10-AA02-FBB77540FF25}" type="datetimeFigureOut">
              <a:rPr lang="en-US" smtClean="0"/>
              <a:t>12/28/2017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E9AB1-4035-4AF0-86A1-3FB7CD2AFFFE}" type="slidenum">
              <a:rPr lang="en-US" smtClean="0"/>
              <a:t>‹#›</a:t>
            </a:fld>
            <a:endParaRPr lang="en-US"/>
          </a:p>
        </p:txBody>
      </p:sp>
    </p:spTree>
    <p:extLst>
      <p:ext uri="{BB962C8B-B14F-4D97-AF65-F5344CB8AC3E}">
        <p14:creationId xmlns:p14="http://schemas.microsoft.com/office/powerpoint/2010/main" val="1877931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E6AA0B-EADB-4E10-AA02-FBB77540FF25}" type="datetimeFigureOut">
              <a:rPr lang="en-US" smtClean="0"/>
              <a:t>12/28/2017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E9AB1-4035-4AF0-86A1-3FB7CD2AFFFE}" type="slidenum">
              <a:rPr lang="en-US" smtClean="0"/>
              <a:t>‹#›</a:t>
            </a:fld>
            <a:endParaRPr lang="en-US"/>
          </a:p>
        </p:txBody>
      </p:sp>
    </p:spTree>
    <p:extLst>
      <p:ext uri="{BB962C8B-B14F-4D97-AF65-F5344CB8AC3E}">
        <p14:creationId xmlns:p14="http://schemas.microsoft.com/office/powerpoint/2010/main" val="947663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6E6AA0B-EADB-4E10-AA02-FBB77540FF25}" type="datetimeFigureOut">
              <a:rPr lang="en-US" smtClean="0"/>
              <a:t>12/28/2017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E9AB1-4035-4AF0-86A1-3FB7CD2AFFFE}" type="slidenum">
              <a:rPr lang="en-US" smtClean="0"/>
              <a:t>‹#›</a:t>
            </a:fld>
            <a:endParaRPr lang="en-US"/>
          </a:p>
        </p:txBody>
      </p:sp>
    </p:spTree>
    <p:extLst>
      <p:ext uri="{BB962C8B-B14F-4D97-AF65-F5344CB8AC3E}">
        <p14:creationId xmlns:p14="http://schemas.microsoft.com/office/powerpoint/2010/main" val="3845060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E6AA0B-EADB-4E10-AA02-FBB77540FF25}" type="datetimeFigureOut">
              <a:rPr lang="en-US" smtClean="0"/>
              <a:t>12/28/2017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E9AB1-4035-4AF0-86A1-3FB7CD2AFFFE}" type="slidenum">
              <a:rPr lang="en-US" smtClean="0"/>
              <a:t>‹#›</a:t>
            </a:fld>
            <a:endParaRPr lang="en-US"/>
          </a:p>
        </p:txBody>
      </p:sp>
    </p:spTree>
    <p:extLst>
      <p:ext uri="{BB962C8B-B14F-4D97-AF65-F5344CB8AC3E}">
        <p14:creationId xmlns:p14="http://schemas.microsoft.com/office/powerpoint/2010/main" val="4199903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E6AA0B-EADB-4E10-AA02-FBB77540FF25}" type="datetimeFigureOut">
              <a:rPr lang="en-US" smtClean="0"/>
              <a:t>12/28/2017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7E9AB1-4035-4AF0-86A1-3FB7CD2AFFFE}" type="slidenum">
              <a:rPr lang="en-US" smtClean="0"/>
              <a:t>‹#›</a:t>
            </a:fld>
            <a:endParaRPr lang="en-US"/>
          </a:p>
        </p:txBody>
      </p:sp>
    </p:spTree>
    <p:extLst>
      <p:ext uri="{BB962C8B-B14F-4D97-AF65-F5344CB8AC3E}">
        <p14:creationId xmlns:p14="http://schemas.microsoft.com/office/powerpoint/2010/main" val="694583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E6AA0B-EADB-4E10-AA02-FBB77540FF25}" type="datetimeFigureOut">
              <a:rPr lang="en-US" smtClean="0"/>
              <a:t>12/28/2017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7E9AB1-4035-4AF0-86A1-3FB7CD2AFFFE}" type="slidenum">
              <a:rPr lang="en-US" smtClean="0"/>
              <a:t>‹#›</a:t>
            </a:fld>
            <a:endParaRPr lang="en-US"/>
          </a:p>
        </p:txBody>
      </p:sp>
    </p:spTree>
    <p:extLst>
      <p:ext uri="{BB962C8B-B14F-4D97-AF65-F5344CB8AC3E}">
        <p14:creationId xmlns:p14="http://schemas.microsoft.com/office/powerpoint/2010/main" val="1449470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E6AA0B-EADB-4E10-AA02-FBB77540FF25}" type="datetimeFigureOut">
              <a:rPr lang="en-US" smtClean="0"/>
              <a:t>12/28/2017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7E9AB1-4035-4AF0-86A1-3FB7CD2AFFFE}" type="slidenum">
              <a:rPr lang="en-US" smtClean="0"/>
              <a:t>‹#›</a:t>
            </a:fld>
            <a:endParaRPr lang="en-US"/>
          </a:p>
        </p:txBody>
      </p:sp>
    </p:spTree>
    <p:extLst>
      <p:ext uri="{BB962C8B-B14F-4D97-AF65-F5344CB8AC3E}">
        <p14:creationId xmlns:p14="http://schemas.microsoft.com/office/powerpoint/2010/main" val="2686512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E6AA0B-EADB-4E10-AA02-FBB77540FF25}" type="datetimeFigureOut">
              <a:rPr lang="en-US" smtClean="0"/>
              <a:t>12/28/2017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E9AB1-4035-4AF0-86A1-3FB7CD2AFFFE}" type="slidenum">
              <a:rPr lang="en-US" smtClean="0"/>
              <a:t>‹#›</a:t>
            </a:fld>
            <a:endParaRPr lang="en-US"/>
          </a:p>
        </p:txBody>
      </p:sp>
    </p:spTree>
    <p:extLst>
      <p:ext uri="{BB962C8B-B14F-4D97-AF65-F5344CB8AC3E}">
        <p14:creationId xmlns:p14="http://schemas.microsoft.com/office/powerpoint/2010/main" val="3402689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E6AA0B-EADB-4E10-AA02-FBB77540FF25}" type="datetimeFigureOut">
              <a:rPr lang="en-US" smtClean="0"/>
              <a:t>12/28/2017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E9AB1-4035-4AF0-86A1-3FB7CD2AFFFE}" type="slidenum">
              <a:rPr lang="en-US" smtClean="0"/>
              <a:t>‹#›</a:t>
            </a:fld>
            <a:endParaRPr lang="en-US"/>
          </a:p>
        </p:txBody>
      </p:sp>
    </p:spTree>
    <p:extLst>
      <p:ext uri="{BB962C8B-B14F-4D97-AF65-F5344CB8AC3E}">
        <p14:creationId xmlns:p14="http://schemas.microsoft.com/office/powerpoint/2010/main" val="1199419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E6AA0B-EADB-4E10-AA02-FBB77540FF25}" type="datetimeFigureOut">
              <a:rPr lang="en-US" smtClean="0"/>
              <a:t>12/28/2017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E9AB1-4035-4AF0-86A1-3FB7CD2AFFFE}" type="slidenum">
              <a:rPr lang="en-US" smtClean="0"/>
              <a:t>‹#›</a:t>
            </a:fld>
            <a:endParaRPr lang="en-US"/>
          </a:p>
        </p:txBody>
      </p:sp>
    </p:spTree>
    <p:extLst>
      <p:ext uri="{BB962C8B-B14F-4D97-AF65-F5344CB8AC3E}">
        <p14:creationId xmlns:p14="http://schemas.microsoft.com/office/powerpoint/2010/main" val="2251701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Thomasville City Schools  </a:t>
            </a:r>
            <a:endParaRPr lang="en-US" sz="7200" dirty="0"/>
          </a:p>
        </p:txBody>
      </p:sp>
      <p:sp>
        <p:nvSpPr>
          <p:cNvPr id="3" name="Subtitle 2"/>
          <p:cNvSpPr>
            <a:spLocks noGrp="1"/>
          </p:cNvSpPr>
          <p:nvPr>
            <p:ph type="subTitle" idx="1"/>
          </p:nvPr>
        </p:nvSpPr>
        <p:spPr/>
        <p:txBody>
          <a:bodyPr>
            <a:normAutofit/>
          </a:bodyPr>
          <a:lstStyle/>
          <a:p>
            <a:r>
              <a:rPr lang="en-US" sz="3600" dirty="0" smtClean="0"/>
              <a:t>SCHOOL BASED MENTAL HEALTH</a:t>
            </a:r>
            <a:endParaRPr lang="en-US" sz="3600" dirty="0"/>
          </a:p>
        </p:txBody>
      </p:sp>
    </p:spTree>
    <p:extLst>
      <p:ext uri="{BB962C8B-B14F-4D97-AF65-F5344CB8AC3E}">
        <p14:creationId xmlns:p14="http://schemas.microsoft.com/office/powerpoint/2010/main" val="3466755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42900"/>
            <a:ext cx="8911687" cy="1562100"/>
          </a:xfrm>
        </p:spPr>
        <p:txBody>
          <a:bodyPr>
            <a:normAutofit/>
          </a:bodyPr>
          <a:lstStyle/>
          <a:p>
            <a:r>
              <a:rPr lang="en-US" dirty="0"/>
              <a:t/>
            </a:r>
            <a:br>
              <a:rPr lang="en-US" dirty="0"/>
            </a:br>
            <a:r>
              <a:rPr lang="en-US" dirty="0"/>
              <a:t>Providing Access Where Students Are</a:t>
            </a:r>
          </a:p>
        </p:txBody>
      </p:sp>
      <p:sp>
        <p:nvSpPr>
          <p:cNvPr id="3" name="Content Placeholder 2"/>
          <p:cNvSpPr>
            <a:spLocks noGrp="1"/>
          </p:cNvSpPr>
          <p:nvPr>
            <p:ph idx="1"/>
          </p:nvPr>
        </p:nvSpPr>
        <p:spPr>
          <a:xfrm>
            <a:off x="2482903" y="2247899"/>
            <a:ext cx="7292896" cy="2941737"/>
          </a:xfrm>
        </p:spPr>
        <p:txBody>
          <a:bodyPr>
            <a:noAutofit/>
          </a:bodyPr>
          <a:lstStyle/>
          <a:p>
            <a:r>
              <a:rPr lang="en-US" sz="3200" dirty="0"/>
              <a:t>Out of youth that access treatment, 70-80% of them do so in school</a:t>
            </a:r>
          </a:p>
          <a:p>
            <a:r>
              <a:rPr lang="en-US" sz="3200" dirty="0"/>
              <a:t>Adolescents with </a:t>
            </a:r>
            <a:r>
              <a:rPr lang="en-US" sz="3200" dirty="0" smtClean="0"/>
              <a:t>access to </a:t>
            </a:r>
            <a:r>
              <a:rPr lang="en-US" sz="3200" dirty="0"/>
              <a:t>school-based health </a:t>
            </a:r>
            <a:r>
              <a:rPr lang="en-US" sz="3200" dirty="0" smtClean="0"/>
              <a:t>clinics </a:t>
            </a:r>
            <a:r>
              <a:rPr lang="en-US" sz="3200" dirty="0"/>
              <a:t>are </a:t>
            </a:r>
            <a:r>
              <a:rPr lang="en-US" sz="3200" dirty="0" smtClean="0"/>
              <a:t>10x </a:t>
            </a:r>
            <a:r>
              <a:rPr lang="en-US" sz="3200" dirty="0"/>
              <a:t>more likely to make a visit related to mental health or substance use compared to adolescents without a school-based clinic</a:t>
            </a:r>
          </a:p>
        </p:txBody>
      </p:sp>
      <p:sp>
        <p:nvSpPr>
          <p:cNvPr id="4" name="TextBox 3">
            <a:extLst>
              <a:ext uri="{FF2B5EF4-FFF2-40B4-BE49-F238E27FC236}">
                <a16:creationId xmlns:a16="http://schemas.microsoft.com/office/drawing/2014/main" id="{564EE6D3-91E3-4112-A660-8542A2252560}"/>
              </a:ext>
            </a:extLst>
          </p:cNvPr>
          <p:cNvSpPr txBox="1"/>
          <p:nvPr/>
        </p:nvSpPr>
        <p:spPr>
          <a:xfrm>
            <a:off x="8295147" y="5966631"/>
            <a:ext cx="2246128" cy="369332"/>
          </a:xfrm>
          <a:prstGeom prst="rect">
            <a:avLst/>
          </a:prstGeom>
          <a:noFill/>
        </p:spPr>
        <p:txBody>
          <a:bodyPr wrap="none" rtlCol="0">
            <a:spAutoFit/>
          </a:bodyPr>
          <a:lstStyle/>
          <a:p>
            <a:r>
              <a:rPr lang="en-US" dirty="0">
                <a:solidFill>
                  <a:schemeClr val="bg1"/>
                </a:solidFill>
              </a:rPr>
              <a:t>Kaplan et al., 1998</a:t>
            </a:r>
          </a:p>
        </p:txBody>
      </p:sp>
    </p:spTree>
    <p:extLst>
      <p:ext uri="{BB962C8B-B14F-4D97-AF65-F5344CB8AC3E}">
        <p14:creationId xmlns:p14="http://schemas.microsoft.com/office/powerpoint/2010/main" val="2300593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of Current Students Served</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3200" dirty="0" err="1" smtClean="0"/>
              <a:t>Lorven</a:t>
            </a:r>
            <a:r>
              <a:rPr lang="en-US" sz="3200" dirty="0" smtClean="0"/>
              <a:t>:  Total 54 students - 35 TPS, 9 LDES, 6 TMS, 4 THS</a:t>
            </a:r>
          </a:p>
          <a:p>
            <a:endParaRPr lang="en-US" sz="3200" dirty="0"/>
          </a:p>
          <a:p>
            <a:r>
              <a:rPr lang="en-US" sz="3200" dirty="0" smtClean="0"/>
              <a:t>TCS SBT: Total 68 Students – 12 TPS, 14 LDES, 21 TMS, 21 THS</a:t>
            </a:r>
          </a:p>
          <a:p>
            <a:endParaRPr lang="en-US" sz="3200" dirty="0"/>
          </a:p>
          <a:p>
            <a:r>
              <a:rPr lang="en-US" sz="3200" dirty="0" smtClean="0"/>
              <a:t>Total </a:t>
            </a:r>
            <a:r>
              <a:rPr lang="en-US" sz="3200" smtClean="0"/>
              <a:t>number of TCS </a:t>
            </a:r>
            <a:r>
              <a:rPr lang="en-US" sz="3200" dirty="0" smtClean="0"/>
              <a:t>students receiving therapy services at </a:t>
            </a:r>
            <a:r>
              <a:rPr lang="en-US" sz="3200" smtClean="0"/>
              <a:t>the schools - 122</a:t>
            </a:r>
            <a:endParaRPr lang="en-US" sz="3200" dirty="0" smtClean="0"/>
          </a:p>
          <a:p>
            <a:endParaRPr lang="en-US" sz="3200" dirty="0"/>
          </a:p>
          <a:p>
            <a:r>
              <a:rPr lang="en-US" sz="3200" dirty="0" smtClean="0"/>
              <a:t>Numbers are as of 11/21</a:t>
            </a:r>
          </a:p>
        </p:txBody>
      </p:sp>
    </p:spTree>
    <p:extLst>
      <p:ext uri="{BB962C8B-B14F-4D97-AF65-F5344CB8AC3E}">
        <p14:creationId xmlns:p14="http://schemas.microsoft.com/office/powerpoint/2010/main" val="1588944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406400"/>
            <a:ext cx="8911687" cy="1231900"/>
          </a:xfrm>
        </p:spPr>
        <p:txBody>
          <a:bodyPr>
            <a:normAutofit fontScale="90000"/>
          </a:bodyPr>
          <a:lstStyle/>
          <a:p>
            <a:r>
              <a:rPr lang="en-US" dirty="0"/>
              <a:t>Impact of </a:t>
            </a:r>
            <a:r>
              <a:rPr lang="en-US" dirty="0" smtClean="0"/>
              <a:t>Accessing </a:t>
            </a:r>
            <a:r>
              <a:rPr lang="en-US" dirty="0"/>
              <a:t>Support in Schools</a:t>
            </a:r>
          </a:p>
        </p:txBody>
      </p:sp>
      <p:sp>
        <p:nvSpPr>
          <p:cNvPr id="4" name="Rectangle 3"/>
          <p:cNvSpPr/>
          <p:nvPr/>
        </p:nvSpPr>
        <p:spPr>
          <a:xfrm>
            <a:off x="5044220" y="5218754"/>
            <a:ext cx="3429000" cy="715581"/>
          </a:xfrm>
          <a:prstGeom prst="rect">
            <a:avLst/>
          </a:prstGeom>
        </p:spPr>
        <p:txBody>
          <a:bodyPr>
            <a:spAutoFit/>
          </a:bodyPr>
          <a:lstStyle/>
          <a:p>
            <a:endParaRPr lang="en-US" sz="1350" dirty="0"/>
          </a:p>
          <a:p>
            <a:endParaRPr lang="en-US" sz="1350" dirty="0">
              <a:solidFill>
                <a:schemeClr val="bg1"/>
              </a:solidFill>
            </a:endParaRPr>
          </a:p>
          <a:p>
            <a:r>
              <a:rPr lang="en-US" sz="1350" dirty="0">
                <a:solidFill>
                  <a:schemeClr val="bg1"/>
                </a:solidFill>
              </a:rPr>
              <a:t>                                                                       </a:t>
            </a:r>
          </a:p>
        </p:txBody>
      </p:sp>
      <p:sp>
        <p:nvSpPr>
          <p:cNvPr id="6" name="Content Placeholder 2"/>
          <p:cNvSpPr txBox="1">
            <a:spLocks/>
          </p:cNvSpPr>
          <p:nvPr/>
        </p:nvSpPr>
        <p:spPr>
          <a:xfrm>
            <a:off x="2727036" y="1790700"/>
            <a:ext cx="7318664" cy="3689051"/>
          </a:xfrm>
          <a:prstGeom prst="rect">
            <a:avLst/>
          </a:prstGeom>
        </p:spPr>
        <p:txBody>
          <a:bodyPr vert="horz" lIns="68580" tIns="34290" rIns="68580" bIns="34290" rtlCol="0">
            <a:normAutofit fontScale="92500" lnSpcReduction="10000"/>
          </a:bodyPr>
          <a:lstStyle>
            <a:lvl1pPr marL="342900" indent="-342900" algn="l" defTabSz="457200" rtl="0" eaLnBrk="1" latinLnBrk="0" hangingPunct="1">
              <a:spcBef>
                <a:spcPct val="20000"/>
              </a:spcBef>
              <a:buFont typeface="Arial"/>
              <a:buChar char="•"/>
              <a:defRPr sz="3200" kern="1200">
                <a:solidFill>
                  <a:srgbClr val="FFFFFF"/>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FFFFFF"/>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FFFFFF"/>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FFFFFF"/>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solidFill>
                  <a:schemeClr val="tx1"/>
                </a:solidFill>
              </a:rPr>
              <a:t>Access to </a:t>
            </a:r>
            <a:r>
              <a:rPr lang="en-US" sz="2800" i="1" dirty="0">
                <a:solidFill>
                  <a:schemeClr val="tx1"/>
                </a:solidFill>
              </a:rPr>
              <a:t>school-based</a:t>
            </a:r>
            <a:r>
              <a:rPr lang="en-US" sz="2800" dirty="0">
                <a:solidFill>
                  <a:schemeClr val="tx1"/>
                </a:solidFill>
              </a:rPr>
              <a:t> mental health </a:t>
            </a:r>
            <a:r>
              <a:rPr lang="en-US" sz="3000" dirty="0">
                <a:solidFill>
                  <a:schemeClr val="tx1"/>
                </a:solidFill>
              </a:rPr>
              <a:t>services is </a:t>
            </a:r>
            <a:r>
              <a:rPr lang="en-US" sz="3500" dirty="0">
                <a:solidFill>
                  <a:schemeClr val="tx1"/>
                </a:solidFill>
              </a:rPr>
              <a:t>linked</a:t>
            </a:r>
            <a:r>
              <a:rPr lang="en-US" sz="3000" dirty="0">
                <a:solidFill>
                  <a:schemeClr val="tx1"/>
                </a:solidFill>
              </a:rPr>
              <a:t> to:</a:t>
            </a:r>
          </a:p>
          <a:p>
            <a:pPr lvl="1"/>
            <a:r>
              <a:rPr lang="en-US" sz="3000" dirty="0">
                <a:solidFill>
                  <a:schemeClr val="tx1"/>
                </a:solidFill>
              </a:rPr>
              <a:t>Improved academic outcomes</a:t>
            </a:r>
          </a:p>
          <a:p>
            <a:pPr lvl="1"/>
            <a:r>
              <a:rPr lang="en-US" sz="3000" dirty="0">
                <a:solidFill>
                  <a:schemeClr val="tx1"/>
                </a:solidFill>
              </a:rPr>
              <a:t>Enhanced physical and psychological safety</a:t>
            </a:r>
          </a:p>
          <a:p>
            <a:pPr lvl="1"/>
            <a:r>
              <a:rPr lang="en-US" sz="3000" dirty="0">
                <a:solidFill>
                  <a:schemeClr val="tx1"/>
                </a:solidFill>
              </a:rPr>
              <a:t>Improved behaviors in the school and decreased disciplinary actions</a:t>
            </a:r>
          </a:p>
          <a:p>
            <a:pPr lvl="1"/>
            <a:r>
              <a:rPr lang="en-US" sz="3000" dirty="0">
                <a:solidFill>
                  <a:schemeClr val="tx1"/>
                </a:solidFill>
              </a:rPr>
              <a:t>Less school violence</a:t>
            </a:r>
          </a:p>
          <a:p>
            <a:pPr lvl="1"/>
            <a:r>
              <a:rPr lang="en-US" sz="3000" dirty="0">
                <a:solidFill>
                  <a:schemeClr val="tx1"/>
                </a:solidFill>
              </a:rPr>
              <a:t>Reduced dropout</a:t>
            </a:r>
          </a:p>
          <a:p>
            <a:pPr lvl="1"/>
            <a:endParaRPr lang="en-US" sz="2100" dirty="0">
              <a:solidFill>
                <a:schemeClr val="tx1"/>
              </a:solidFill>
            </a:endParaRPr>
          </a:p>
        </p:txBody>
      </p:sp>
      <p:sp>
        <p:nvSpPr>
          <p:cNvPr id="8" name="TextBox 7"/>
          <p:cNvSpPr txBox="1"/>
          <p:nvPr/>
        </p:nvSpPr>
        <p:spPr>
          <a:xfrm>
            <a:off x="6049818" y="5854102"/>
            <a:ext cx="4543310" cy="830997"/>
          </a:xfrm>
          <a:prstGeom prst="rect">
            <a:avLst/>
          </a:prstGeom>
          <a:noFill/>
        </p:spPr>
        <p:txBody>
          <a:bodyPr wrap="square" rtlCol="0">
            <a:spAutoFit/>
          </a:bodyPr>
          <a:lstStyle/>
          <a:p>
            <a:r>
              <a:rPr lang="en-US" sz="1600" dirty="0"/>
              <a:t>Michael, et al., 2013; Ballard, Sander, &amp; </a:t>
            </a:r>
            <a:r>
              <a:rPr lang="en-US" sz="1600" dirty="0" err="1"/>
              <a:t>Kilmes-Dougan</a:t>
            </a:r>
            <a:r>
              <a:rPr lang="en-US" sz="1600" dirty="0"/>
              <a:t>, 2014; Center for School Mental Health, 2014</a:t>
            </a:r>
          </a:p>
        </p:txBody>
      </p:sp>
    </p:spTree>
    <p:extLst>
      <p:ext uri="{BB962C8B-B14F-4D97-AF65-F5344CB8AC3E}">
        <p14:creationId xmlns:p14="http://schemas.microsoft.com/office/powerpoint/2010/main" val="3457985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School Mental Health Initiative</a:t>
            </a:r>
            <a:br>
              <a:rPr lang="en-US" dirty="0"/>
            </a:br>
            <a:endParaRPr lang="en-US" dirty="0"/>
          </a:p>
        </p:txBody>
      </p:sp>
      <p:sp>
        <p:nvSpPr>
          <p:cNvPr id="5" name="Content Placeholder 4"/>
          <p:cNvSpPr>
            <a:spLocks noGrp="1"/>
          </p:cNvSpPr>
          <p:nvPr>
            <p:ph idx="1"/>
          </p:nvPr>
        </p:nvSpPr>
        <p:spPr>
          <a:xfrm>
            <a:off x="2429740" y="1321775"/>
            <a:ext cx="7029450" cy="3913948"/>
          </a:xfrm>
        </p:spPr>
        <p:txBody>
          <a:bodyPr>
            <a:noAutofit/>
          </a:bodyPr>
          <a:lstStyle/>
          <a:p>
            <a:pPr marL="0" indent="0">
              <a:buNone/>
            </a:pPr>
            <a:r>
              <a:rPr lang="en-US" b="1" dirty="0"/>
              <a:t>Summer 2015</a:t>
            </a:r>
          </a:p>
          <a:p>
            <a:pPr lvl="1"/>
            <a:r>
              <a:rPr lang="en-US" sz="2800" dirty="0"/>
              <a:t>a partnership of </a:t>
            </a:r>
            <a:r>
              <a:rPr lang="en-US" sz="2800" i="1" dirty="0"/>
              <a:t>concerned citizens </a:t>
            </a:r>
            <a:r>
              <a:rPr lang="en-US" sz="2800" dirty="0"/>
              <a:t>with the collective purpose of ensuring that </a:t>
            </a:r>
            <a:r>
              <a:rPr lang="en-US" sz="2800" i="1" dirty="0"/>
              <a:t>all</a:t>
            </a:r>
            <a:r>
              <a:rPr lang="en-US" sz="2800" dirty="0"/>
              <a:t> children in North Carolina have access to mental health and substance use services</a:t>
            </a:r>
          </a:p>
          <a:p>
            <a:pPr marL="0" indent="0">
              <a:buNone/>
            </a:pPr>
            <a:r>
              <a:rPr lang="en-US" b="1" dirty="0"/>
              <a:t>Mission:</a:t>
            </a:r>
          </a:p>
          <a:p>
            <a:pPr lvl="1"/>
            <a:r>
              <a:rPr lang="en-US" sz="2800" dirty="0"/>
              <a:t>It is the mission of this partnership to provide implementation and monitoring support to ensure that public school students in North Carolina have equitable access to a full continuum of high-quality and well-coordinated socio-emotional/behavioral health services.</a:t>
            </a:r>
          </a:p>
        </p:txBody>
      </p:sp>
    </p:spTree>
    <p:extLst>
      <p:ext uri="{BB962C8B-B14F-4D97-AF65-F5344CB8AC3E}">
        <p14:creationId xmlns:p14="http://schemas.microsoft.com/office/powerpoint/2010/main" val="434252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4776"/>
          </a:xfrm>
        </p:spPr>
        <p:txBody>
          <a:bodyPr>
            <a:normAutofit fontScale="90000"/>
          </a:bodyPr>
          <a:lstStyle/>
          <a:p>
            <a:r>
              <a:rPr lang="en-US" sz="4000" dirty="0">
                <a:cs typeface="Arial" panose="020B0604020202020204" pitchFamily="34" charset="0"/>
              </a:rPr>
              <a:t>State Board Policy</a:t>
            </a:r>
          </a:p>
        </p:txBody>
      </p:sp>
      <p:sp>
        <p:nvSpPr>
          <p:cNvPr id="3" name="Content Placeholder 2"/>
          <p:cNvSpPr>
            <a:spLocks noGrp="1"/>
          </p:cNvSpPr>
          <p:nvPr>
            <p:ph idx="1"/>
          </p:nvPr>
        </p:nvSpPr>
        <p:spPr>
          <a:xfrm>
            <a:off x="2601266" y="1525011"/>
            <a:ext cx="7234881" cy="3810387"/>
          </a:xfrm>
        </p:spPr>
        <p:txBody>
          <a:bodyPr>
            <a:noAutofit/>
          </a:bodyPr>
          <a:lstStyle/>
          <a:p>
            <a:r>
              <a:rPr lang="en-US" dirty="0"/>
              <a:t>  </a:t>
            </a:r>
            <a:r>
              <a:rPr lang="en-US" sz="1800" dirty="0"/>
              <a:t>Each Local Education Agency (LEA)/charter school shall develop and implement a plan for assessing and improving upon the effectiveness of existing supports for the mental health and substance use needs of its student population.  The plan must address a continuum of services that consists of the following elements: (i) universal prevention; (ii) early intervention services; and (iii) referral, treatment, and re-entry, as further described below.  The plan shall provide for stakeholder engagement to achieve a coordinated system of support in the school and community for students and their families.  The plan must be approved by the local governing board and reviewed at least every three years</a:t>
            </a:r>
            <a:r>
              <a:rPr lang="en-US" sz="1800" dirty="0" smtClean="0"/>
              <a:t>.  </a:t>
            </a:r>
          </a:p>
          <a:p>
            <a:endParaRPr lang="en-US" sz="1800" dirty="0" smtClean="0"/>
          </a:p>
          <a:p>
            <a:r>
              <a:rPr lang="en-US" sz="1800" dirty="0"/>
              <a:t>Development of the LEA plan for assessing and improving upon the effectiveness of existing supports for the mental health and substance use needs of its student population, including plans for staff training, will occur during the 2017-2018 school year.  </a:t>
            </a:r>
            <a:r>
              <a:rPr lang="en-US" sz="1800" b="1" dirty="0"/>
              <a:t>In the 2018-2019 school </a:t>
            </a:r>
            <a:r>
              <a:rPr lang="en-US" sz="1800" b="1" dirty="0" smtClean="0"/>
              <a:t>year LEA </a:t>
            </a:r>
            <a:r>
              <a:rPr lang="en-US" sz="1800" b="1" dirty="0"/>
              <a:t>plan implementation and three-year review cycle will commence</a:t>
            </a:r>
          </a:p>
          <a:p>
            <a:endParaRPr lang="en-US" dirty="0"/>
          </a:p>
        </p:txBody>
      </p:sp>
    </p:spTree>
    <p:extLst>
      <p:ext uri="{BB962C8B-B14F-4D97-AF65-F5344CB8AC3E}">
        <p14:creationId xmlns:p14="http://schemas.microsoft.com/office/powerpoint/2010/main" val="2192617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BC80D-2624-4EA0-B5F1-9BAEADB0B437}"/>
              </a:ext>
            </a:extLst>
          </p:cNvPr>
          <p:cNvSpPr>
            <a:spLocks noGrp="1"/>
          </p:cNvSpPr>
          <p:nvPr>
            <p:ph type="title"/>
          </p:nvPr>
        </p:nvSpPr>
        <p:spPr>
          <a:xfrm>
            <a:off x="838200" y="365126"/>
            <a:ext cx="10515600" cy="691888"/>
          </a:xfrm>
        </p:spPr>
        <p:txBody>
          <a:bodyPr>
            <a:normAutofit fontScale="90000"/>
          </a:bodyPr>
          <a:lstStyle/>
          <a:p>
            <a:r>
              <a:rPr lang="en-US" dirty="0"/>
              <a:t>Continuum </a:t>
            </a:r>
          </a:p>
        </p:txBody>
      </p:sp>
      <p:sp>
        <p:nvSpPr>
          <p:cNvPr id="3" name="Content Placeholder 2">
            <a:extLst>
              <a:ext uri="{FF2B5EF4-FFF2-40B4-BE49-F238E27FC236}">
                <a16:creationId xmlns:a16="http://schemas.microsoft.com/office/drawing/2014/main" id="{07381968-EF7F-46F3-A9FF-97103D48A99F}"/>
              </a:ext>
            </a:extLst>
          </p:cNvPr>
          <p:cNvSpPr>
            <a:spLocks noGrp="1"/>
          </p:cNvSpPr>
          <p:nvPr>
            <p:ph idx="1"/>
          </p:nvPr>
        </p:nvSpPr>
        <p:spPr>
          <a:xfrm>
            <a:off x="2481805" y="1400016"/>
            <a:ext cx="7228390" cy="4525963"/>
          </a:xfrm>
        </p:spPr>
        <p:txBody>
          <a:bodyPr>
            <a:normAutofit fontScale="85000" lnSpcReduction="20000"/>
          </a:bodyPr>
          <a:lstStyle/>
          <a:p>
            <a:r>
              <a:rPr lang="en-US" dirty="0"/>
              <a:t>Public schools, families, community providers, managed care organizations</a:t>
            </a:r>
            <a:r>
              <a:rPr lang="en-US" dirty="0" smtClean="0"/>
              <a:t>, </a:t>
            </a:r>
            <a:r>
              <a:rPr lang="en-US" dirty="0"/>
              <a:t>will jointly create a plan for meeting the mental health and substance use needs of all NC public school students. The continuum will include</a:t>
            </a:r>
            <a:r>
              <a:rPr lang="en-US" dirty="0" smtClean="0"/>
              <a:t>:</a:t>
            </a:r>
          </a:p>
          <a:p>
            <a:endParaRPr lang="en-US" dirty="0"/>
          </a:p>
          <a:p>
            <a:pPr lvl="1"/>
            <a:r>
              <a:rPr lang="en-US" dirty="0"/>
              <a:t>Education of staff and students pre-K-12</a:t>
            </a:r>
          </a:p>
          <a:p>
            <a:pPr lvl="1"/>
            <a:r>
              <a:rPr lang="en-US" dirty="0"/>
              <a:t>Promotion of healthy school communities</a:t>
            </a:r>
          </a:p>
          <a:p>
            <a:pPr lvl="1"/>
            <a:r>
              <a:rPr lang="en-US" dirty="0"/>
              <a:t>Universal screening</a:t>
            </a:r>
          </a:p>
          <a:p>
            <a:pPr lvl="1"/>
            <a:r>
              <a:rPr lang="en-US" dirty="0"/>
              <a:t>Supplemental supports</a:t>
            </a:r>
          </a:p>
          <a:p>
            <a:pPr lvl="1"/>
            <a:r>
              <a:rPr lang="en-US" dirty="0"/>
              <a:t>Intensive services for students and </a:t>
            </a:r>
            <a:r>
              <a:rPr lang="en-US" dirty="0" smtClean="0"/>
              <a:t>families</a:t>
            </a:r>
          </a:p>
          <a:p>
            <a:pPr marL="457200" lvl="1" indent="0">
              <a:buNone/>
            </a:pPr>
            <a:endParaRPr lang="en-US" dirty="0"/>
          </a:p>
          <a:p>
            <a:r>
              <a:rPr lang="en-US" dirty="0"/>
              <a:t>To ensure accountability, the plan will include a system to evaluate the quality of mental health and substance use services and measure student outcomes.</a:t>
            </a:r>
          </a:p>
        </p:txBody>
      </p:sp>
    </p:spTree>
    <p:extLst>
      <p:ext uri="{BB962C8B-B14F-4D97-AF65-F5344CB8AC3E}">
        <p14:creationId xmlns:p14="http://schemas.microsoft.com/office/powerpoint/2010/main" val="730879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417638"/>
          </a:xfrm>
        </p:spPr>
        <p:txBody>
          <a:bodyPr>
            <a:normAutofit fontScale="90000"/>
          </a:bodyPr>
          <a:lstStyle/>
          <a:p>
            <a:r>
              <a:rPr lang="en-US" dirty="0"/>
              <a:t/>
            </a:r>
            <a:br>
              <a:rPr lang="en-US" dirty="0"/>
            </a:br>
            <a:r>
              <a:rPr lang="en-US" dirty="0"/>
              <a:t>Wicked Systemic Problems:</a:t>
            </a:r>
            <a:br>
              <a:rPr lang="en-US" dirty="0"/>
            </a:br>
            <a:r>
              <a:rPr lang="en-US" sz="3100" dirty="0"/>
              <a:t>Mental Health Problems / Disorders Can Be Prevented Through School-Based </a:t>
            </a:r>
            <a:r>
              <a:rPr lang="en-US" sz="3100" dirty="0" smtClean="0"/>
              <a:t>Programs</a:t>
            </a:r>
            <a:endParaRPr lang="en-US" sz="3100" dirty="0"/>
          </a:p>
        </p:txBody>
      </p:sp>
      <p:sp>
        <p:nvSpPr>
          <p:cNvPr id="3" name="Content Placeholder 2"/>
          <p:cNvSpPr>
            <a:spLocks noGrp="1"/>
          </p:cNvSpPr>
          <p:nvPr>
            <p:ph idx="1"/>
          </p:nvPr>
        </p:nvSpPr>
        <p:spPr>
          <a:xfrm>
            <a:off x="2392220" y="2075544"/>
            <a:ext cx="8007927" cy="3523221"/>
          </a:xfrm>
        </p:spPr>
        <p:txBody>
          <a:bodyPr>
            <a:normAutofit/>
          </a:bodyPr>
          <a:lstStyle/>
          <a:p>
            <a:r>
              <a:rPr lang="en-US" sz="2800" dirty="0"/>
              <a:t>Core skill building programs (e.g., social awareness and problem-solving programs) and changing school ecology (e.g., promoting pro-social behavior through reinforcement and education to reduce stigma) enhance resilience and reduce risk factors (World Health Organization, 2004)</a:t>
            </a:r>
          </a:p>
        </p:txBody>
      </p:sp>
    </p:spTree>
    <p:extLst>
      <p:ext uri="{BB962C8B-B14F-4D97-AF65-F5344CB8AC3E}">
        <p14:creationId xmlns:p14="http://schemas.microsoft.com/office/powerpoint/2010/main" val="27767037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545</Words>
  <Application>Microsoft Office PowerPoint</Application>
  <PresentationFormat>Widescreen</PresentationFormat>
  <Paragraphs>58</Paragraphs>
  <Slides>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Thomasville City Schools  </vt:lpstr>
      <vt:lpstr> Providing Access Where Students Are</vt:lpstr>
      <vt:lpstr>Number of Current Students Served </vt:lpstr>
      <vt:lpstr>Impact of Accessing Support in Schools</vt:lpstr>
      <vt:lpstr>School Mental Health Initiative </vt:lpstr>
      <vt:lpstr>State Board Policy</vt:lpstr>
      <vt:lpstr>Continuum </vt:lpstr>
      <vt:lpstr> Wicked Systemic Problems: Mental Health Problems / Disorders Can Be Prevented Through School-Based Programs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Thomasville School Schools</dc:title>
  <dc:creator>Hill, Ken</dc:creator>
  <cp:lastModifiedBy>Musgrave, Johnnie T</cp:lastModifiedBy>
  <cp:revision>9</cp:revision>
  <dcterms:created xsi:type="dcterms:W3CDTF">2017-12-18T21:24:02Z</dcterms:created>
  <dcterms:modified xsi:type="dcterms:W3CDTF">2017-12-28T18:32:54Z</dcterms:modified>
</cp:coreProperties>
</file>