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3" r:id="rId4"/>
    <p:sldId id="264" r:id="rId5"/>
    <p:sldId id="268" r:id="rId6"/>
    <p:sldId id="266" r:id="rId7"/>
    <p:sldId id="267" r:id="rId8"/>
    <p:sldId id="257" r:id="rId9"/>
    <p:sldId id="258" r:id="rId10"/>
    <p:sldId id="259" r:id="rId11"/>
    <p:sldId id="260" r:id="rId12"/>
    <p:sldId id="261" r:id="rId13"/>
    <p:sldId id="2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7C0E61-CADB-4D60-82A4-E74D00E51879}"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C4126042-1515-4FBE-A906-E3CF7EE9FAF4}">
      <dgm:prSet phldrT="[Text]"/>
      <dgm:spPr/>
      <dgm:t>
        <a:bodyPr/>
        <a:lstStyle/>
        <a:p>
          <a:r>
            <a:rPr lang="en-US" b="1" dirty="0" smtClean="0"/>
            <a:t>TPS</a:t>
          </a:r>
        </a:p>
        <a:p>
          <a:r>
            <a:rPr lang="en-US" dirty="0" smtClean="0">
              <a:solidFill>
                <a:srgbClr val="00B050"/>
              </a:solidFill>
            </a:rPr>
            <a:t>3-9</a:t>
          </a:r>
          <a:r>
            <a:rPr lang="en-US" dirty="0" smtClean="0"/>
            <a:t> ~ 360 students</a:t>
          </a:r>
        </a:p>
        <a:p>
          <a:r>
            <a:rPr lang="en-US" dirty="0" smtClean="0">
              <a:solidFill>
                <a:srgbClr val="FFC000"/>
              </a:solidFill>
            </a:rPr>
            <a:t>10-17 </a:t>
          </a:r>
          <a:r>
            <a:rPr lang="en-US" dirty="0" smtClean="0"/>
            <a:t>~ 169 students </a:t>
          </a:r>
        </a:p>
        <a:p>
          <a:r>
            <a:rPr lang="en-US" dirty="0" smtClean="0">
              <a:solidFill>
                <a:srgbClr val="FF0000"/>
              </a:solidFill>
            </a:rPr>
            <a:t>18+ </a:t>
          </a:r>
          <a:r>
            <a:rPr lang="en-US" dirty="0" smtClean="0"/>
            <a:t>~ 70 students</a:t>
          </a:r>
          <a:endParaRPr lang="en-US" dirty="0"/>
        </a:p>
      </dgm:t>
    </dgm:pt>
    <dgm:pt modelId="{12A96108-7D7C-4031-B07F-3082E16BB365}" type="parTrans" cxnId="{0A2C8395-9630-4535-8DC6-E1FDB15EEB41}">
      <dgm:prSet/>
      <dgm:spPr/>
      <dgm:t>
        <a:bodyPr/>
        <a:lstStyle/>
        <a:p>
          <a:endParaRPr lang="en-US"/>
        </a:p>
      </dgm:t>
    </dgm:pt>
    <dgm:pt modelId="{7FDFA398-B583-4807-8EFC-FB91C601B9BE}" type="sibTrans" cxnId="{0A2C8395-9630-4535-8DC6-E1FDB15EEB41}">
      <dgm:prSet/>
      <dgm:spPr/>
      <dgm:t>
        <a:bodyPr/>
        <a:lstStyle/>
        <a:p>
          <a:endParaRPr lang="en-US"/>
        </a:p>
      </dgm:t>
    </dgm:pt>
    <dgm:pt modelId="{754B7BB6-516C-47D5-8F35-0D67E4ED3147}">
      <dgm:prSet phldrT="[Text]"/>
      <dgm:spPr/>
      <dgm:t>
        <a:bodyPr/>
        <a:lstStyle/>
        <a:p>
          <a:r>
            <a:rPr lang="en-US" b="1" dirty="0" smtClean="0"/>
            <a:t>THS</a:t>
          </a:r>
        </a:p>
        <a:p>
          <a:r>
            <a:rPr lang="en-US" dirty="0" smtClean="0">
              <a:solidFill>
                <a:srgbClr val="00B050"/>
              </a:solidFill>
            </a:rPr>
            <a:t>3-9</a:t>
          </a:r>
          <a:r>
            <a:rPr lang="en-US" dirty="0" smtClean="0"/>
            <a:t> ~ 211 students</a:t>
          </a:r>
        </a:p>
        <a:p>
          <a:r>
            <a:rPr lang="en-US" dirty="0" smtClean="0">
              <a:solidFill>
                <a:srgbClr val="FFC000"/>
              </a:solidFill>
            </a:rPr>
            <a:t>10-17 </a:t>
          </a:r>
          <a:r>
            <a:rPr lang="en-US" dirty="0" smtClean="0"/>
            <a:t>~ 104 students </a:t>
          </a:r>
        </a:p>
        <a:p>
          <a:r>
            <a:rPr lang="en-US" dirty="0" smtClean="0">
              <a:solidFill>
                <a:srgbClr val="FF0000"/>
              </a:solidFill>
            </a:rPr>
            <a:t>18+ </a:t>
          </a:r>
          <a:r>
            <a:rPr lang="en-US" dirty="0" smtClean="0"/>
            <a:t>~ 147 students</a:t>
          </a:r>
          <a:endParaRPr lang="en-US" dirty="0"/>
        </a:p>
      </dgm:t>
    </dgm:pt>
    <dgm:pt modelId="{C1C176E3-002C-4127-9659-3D098CD8E531}" type="parTrans" cxnId="{F31C9D6B-3144-4373-95FB-B9E19A3E7807}">
      <dgm:prSet/>
      <dgm:spPr/>
      <dgm:t>
        <a:bodyPr/>
        <a:lstStyle/>
        <a:p>
          <a:endParaRPr lang="en-US"/>
        </a:p>
      </dgm:t>
    </dgm:pt>
    <dgm:pt modelId="{FCC0B1C6-87CC-4F0F-B765-C53C92167573}" type="sibTrans" cxnId="{F31C9D6B-3144-4373-95FB-B9E19A3E7807}">
      <dgm:prSet/>
      <dgm:spPr/>
      <dgm:t>
        <a:bodyPr/>
        <a:lstStyle/>
        <a:p>
          <a:endParaRPr lang="en-US"/>
        </a:p>
      </dgm:t>
    </dgm:pt>
    <dgm:pt modelId="{08E15FAE-72CD-4428-86C7-E59B7E94DD89}">
      <dgm:prSet/>
      <dgm:spPr/>
      <dgm:t>
        <a:bodyPr/>
        <a:lstStyle/>
        <a:p>
          <a:r>
            <a:rPr lang="en-US" b="1" dirty="0" smtClean="0"/>
            <a:t>LDES</a:t>
          </a:r>
        </a:p>
        <a:p>
          <a:r>
            <a:rPr lang="en-US" dirty="0" smtClean="0">
              <a:solidFill>
                <a:srgbClr val="00B050"/>
              </a:solidFill>
            </a:rPr>
            <a:t>3-9</a:t>
          </a:r>
          <a:r>
            <a:rPr lang="en-US" dirty="0" smtClean="0"/>
            <a:t> ~ 171 students</a:t>
          </a:r>
        </a:p>
        <a:p>
          <a:r>
            <a:rPr lang="en-US" dirty="0" smtClean="0">
              <a:solidFill>
                <a:srgbClr val="FFC000"/>
              </a:solidFill>
            </a:rPr>
            <a:t>10-17 </a:t>
          </a:r>
          <a:r>
            <a:rPr lang="en-US" dirty="0" smtClean="0"/>
            <a:t>~ 67 students  </a:t>
          </a:r>
        </a:p>
        <a:p>
          <a:r>
            <a:rPr lang="en-US" dirty="0" smtClean="0">
              <a:solidFill>
                <a:srgbClr val="FF0000"/>
              </a:solidFill>
            </a:rPr>
            <a:t>18+</a:t>
          </a:r>
          <a:r>
            <a:rPr lang="en-US" dirty="0" smtClean="0"/>
            <a:t> ~ 24 students</a:t>
          </a:r>
          <a:endParaRPr lang="en-US" dirty="0"/>
        </a:p>
      </dgm:t>
    </dgm:pt>
    <dgm:pt modelId="{AC547554-25A5-4FA9-A43F-480276A1BCF8}" type="parTrans" cxnId="{2BC7494C-B883-4EEF-B202-28D5971F229C}">
      <dgm:prSet/>
      <dgm:spPr/>
      <dgm:t>
        <a:bodyPr/>
        <a:lstStyle/>
        <a:p>
          <a:endParaRPr lang="en-US"/>
        </a:p>
      </dgm:t>
    </dgm:pt>
    <dgm:pt modelId="{E41AF4D6-0197-442D-8078-2414DB28AB4F}" type="sibTrans" cxnId="{2BC7494C-B883-4EEF-B202-28D5971F229C}">
      <dgm:prSet/>
      <dgm:spPr/>
      <dgm:t>
        <a:bodyPr/>
        <a:lstStyle/>
        <a:p>
          <a:endParaRPr lang="en-US"/>
        </a:p>
      </dgm:t>
    </dgm:pt>
    <dgm:pt modelId="{182827AD-D2A9-46BC-A155-FD8096464A5B}">
      <dgm:prSet phldrT="[Text]"/>
      <dgm:spPr/>
      <dgm:t>
        <a:bodyPr/>
        <a:lstStyle/>
        <a:p>
          <a:r>
            <a:rPr lang="en-US" b="1" dirty="0" smtClean="0"/>
            <a:t>TMS</a:t>
          </a:r>
        </a:p>
        <a:p>
          <a:r>
            <a:rPr lang="en-US" dirty="0" smtClean="0">
              <a:solidFill>
                <a:srgbClr val="00B050"/>
              </a:solidFill>
            </a:rPr>
            <a:t>3-9</a:t>
          </a:r>
          <a:r>
            <a:rPr lang="en-US" dirty="0" smtClean="0"/>
            <a:t> ~ 180 students</a:t>
          </a:r>
        </a:p>
        <a:p>
          <a:r>
            <a:rPr lang="en-US" dirty="0" smtClean="0">
              <a:solidFill>
                <a:srgbClr val="FFC000"/>
              </a:solidFill>
            </a:rPr>
            <a:t>10-17 </a:t>
          </a:r>
          <a:r>
            <a:rPr lang="en-US" dirty="0" smtClean="0"/>
            <a:t>~ 128 students </a:t>
          </a:r>
        </a:p>
        <a:p>
          <a:r>
            <a:rPr lang="en-US" dirty="0" smtClean="0">
              <a:solidFill>
                <a:srgbClr val="FF0000"/>
              </a:solidFill>
            </a:rPr>
            <a:t>18+ </a:t>
          </a:r>
          <a:r>
            <a:rPr lang="en-US" dirty="0" smtClean="0"/>
            <a:t>~ 62 students</a:t>
          </a:r>
          <a:endParaRPr lang="en-US" dirty="0"/>
        </a:p>
      </dgm:t>
    </dgm:pt>
    <dgm:pt modelId="{BABC707B-E1E1-43C1-8FBC-ADDEF47B105F}" type="sibTrans" cxnId="{42ADAA0D-ECB5-4C77-B7BA-3D02A777341A}">
      <dgm:prSet/>
      <dgm:spPr/>
      <dgm:t>
        <a:bodyPr/>
        <a:lstStyle/>
        <a:p>
          <a:endParaRPr lang="en-US"/>
        </a:p>
      </dgm:t>
    </dgm:pt>
    <dgm:pt modelId="{5EDFB2D0-E55E-4FB4-BD16-7E13BF436710}" type="parTrans" cxnId="{42ADAA0D-ECB5-4C77-B7BA-3D02A777341A}">
      <dgm:prSet/>
      <dgm:spPr/>
      <dgm:t>
        <a:bodyPr/>
        <a:lstStyle/>
        <a:p>
          <a:endParaRPr lang="en-US"/>
        </a:p>
      </dgm:t>
    </dgm:pt>
    <dgm:pt modelId="{E207EC82-D1C1-427C-89B8-174674C0B239}" type="pres">
      <dgm:prSet presAssocID="{E47C0E61-CADB-4D60-82A4-E74D00E51879}" presName="diagram" presStyleCnt="0">
        <dgm:presLayoutVars>
          <dgm:dir/>
          <dgm:resizeHandles val="exact"/>
        </dgm:presLayoutVars>
      </dgm:prSet>
      <dgm:spPr/>
      <dgm:t>
        <a:bodyPr/>
        <a:lstStyle/>
        <a:p>
          <a:endParaRPr lang="en-US"/>
        </a:p>
      </dgm:t>
    </dgm:pt>
    <dgm:pt modelId="{CFBAFAB3-1190-4BAC-938F-A5880AB9A8DC}" type="pres">
      <dgm:prSet presAssocID="{C4126042-1515-4FBE-A906-E3CF7EE9FAF4}" presName="node" presStyleLbl="node1" presStyleIdx="0" presStyleCnt="4" custScaleX="119679">
        <dgm:presLayoutVars>
          <dgm:bulletEnabled val="1"/>
        </dgm:presLayoutVars>
      </dgm:prSet>
      <dgm:spPr/>
      <dgm:t>
        <a:bodyPr/>
        <a:lstStyle/>
        <a:p>
          <a:endParaRPr lang="en-US"/>
        </a:p>
      </dgm:t>
    </dgm:pt>
    <dgm:pt modelId="{FE136AD1-59E7-400A-AFF6-DE5C40E89226}" type="pres">
      <dgm:prSet presAssocID="{7FDFA398-B583-4807-8EFC-FB91C601B9BE}" presName="sibTrans" presStyleCnt="0"/>
      <dgm:spPr/>
    </dgm:pt>
    <dgm:pt modelId="{34B449BE-AA81-4473-8DA9-36CA92E1DE0C}" type="pres">
      <dgm:prSet presAssocID="{08E15FAE-72CD-4428-86C7-E59B7E94DD89}" presName="node" presStyleLbl="node1" presStyleIdx="1" presStyleCnt="4" custScaleX="120397">
        <dgm:presLayoutVars>
          <dgm:bulletEnabled val="1"/>
        </dgm:presLayoutVars>
      </dgm:prSet>
      <dgm:spPr/>
      <dgm:t>
        <a:bodyPr/>
        <a:lstStyle/>
        <a:p>
          <a:endParaRPr lang="en-US"/>
        </a:p>
      </dgm:t>
    </dgm:pt>
    <dgm:pt modelId="{F6267096-3C74-43EA-B2AF-EF39E769B7F0}" type="pres">
      <dgm:prSet presAssocID="{E41AF4D6-0197-442D-8078-2414DB28AB4F}" presName="sibTrans" presStyleCnt="0"/>
      <dgm:spPr/>
    </dgm:pt>
    <dgm:pt modelId="{3E9AA00E-9EDF-4AA7-919A-C5CDF815DE4F}" type="pres">
      <dgm:prSet presAssocID="{182827AD-D2A9-46BC-A155-FD8096464A5B}" presName="node" presStyleLbl="node1" presStyleIdx="2" presStyleCnt="4" custScaleX="120163">
        <dgm:presLayoutVars>
          <dgm:bulletEnabled val="1"/>
        </dgm:presLayoutVars>
      </dgm:prSet>
      <dgm:spPr/>
      <dgm:t>
        <a:bodyPr/>
        <a:lstStyle/>
        <a:p>
          <a:endParaRPr lang="en-US"/>
        </a:p>
      </dgm:t>
    </dgm:pt>
    <dgm:pt modelId="{41C4610D-7376-4B13-AC0A-710EDC3A3701}" type="pres">
      <dgm:prSet presAssocID="{BABC707B-E1E1-43C1-8FBC-ADDEF47B105F}" presName="sibTrans" presStyleCnt="0"/>
      <dgm:spPr/>
    </dgm:pt>
    <dgm:pt modelId="{582668F8-3435-453F-AE48-874439017E35}" type="pres">
      <dgm:prSet presAssocID="{754B7BB6-516C-47D5-8F35-0D67E4ED3147}" presName="node" presStyleLbl="node1" presStyleIdx="3" presStyleCnt="4" custScaleX="120990">
        <dgm:presLayoutVars>
          <dgm:bulletEnabled val="1"/>
        </dgm:presLayoutVars>
      </dgm:prSet>
      <dgm:spPr/>
      <dgm:t>
        <a:bodyPr/>
        <a:lstStyle/>
        <a:p>
          <a:endParaRPr lang="en-US"/>
        </a:p>
      </dgm:t>
    </dgm:pt>
  </dgm:ptLst>
  <dgm:cxnLst>
    <dgm:cxn modelId="{67AB34F5-E689-40D2-9416-D644DAC956F5}" type="presOf" srcId="{E47C0E61-CADB-4D60-82A4-E74D00E51879}" destId="{E207EC82-D1C1-427C-89B8-174674C0B239}" srcOrd="0" destOrd="0" presId="urn:microsoft.com/office/officeart/2005/8/layout/default"/>
    <dgm:cxn modelId="{265C32D3-CDB5-492D-8150-83F4F447DD9F}" type="presOf" srcId="{08E15FAE-72CD-4428-86C7-E59B7E94DD89}" destId="{34B449BE-AA81-4473-8DA9-36CA92E1DE0C}" srcOrd="0" destOrd="0" presId="urn:microsoft.com/office/officeart/2005/8/layout/default"/>
    <dgm:cxn modelId="{42ADAA0D-ECB5-4C77-B7BA-3D02A777341A}" srcId="{E47C0E61-CADB-4D60-82A4-E74D00E51879}" destId="{182827AD-D2A9-46BC-A155-FD8096464A5B}" srcOrd="2" destOrd="0" parTransId="{5EDFB2D0-E55E-4FB4-BD16-7E13BF436710}" sibTransId="{BABC707B-E1E1-43C1-8FBC-ADDEF47B105F}"/>
    <dgm:cxn modelId="{75290F51-A860-4F99-AC28-1374E0AD75E3}" type="presOf" srcId="{754B7BB6-516C-47D5-8F35-0D67E4ED3147}" destId="{582668F8-3435-453F-AE48-874439017E35}" srcOrd="0" destOrd="0" presId="urn:microsoft.com/office/officeart/2005/8/layout/default"/>
    <dgm:cxn modelId="{59433690-ED9D-479C-BF00-3D0EADEC0EB2}" type="presOf" srcId="{182827AD-D2A9-46BC-A155-FD8096464A5B}" destId="{3E9AA00E-9EDF-4AA7-919A-C5CDF815DE4F}" srcOrd="0" destOrd="0" presId="urn:microsoft.com/office/officeart/2005/8/layout/default"/>
    <dgm:cxn modelId="{F31C9D6B-3144-4373-95FB-B9E19A3E7807}" srcId="{E47C0E61-CADB-4D60-82A4-E74D00E51879}" destId="{754B7BB6-516C-47D5-8F35-0D67E4ED3147}" srcOrd="3" destOrd="0" parTransId="{C1C176E3-002C-4127-9659-3D098CD8E531}" sibTransId="{FCC0B1C6-87CC-4F0F-B765-C53C92167573}"/>
    <dgm:cxn modelId="{0A2C8395-9630-4535-8DC6-E1FDB15EEB41}" srcId="{E47C0E61-CADB-4D60-82A4-E74D00E51879}" destId="{C4126042-1515-4FBE-A906-E3CF7EE9FAF4}" srcOrd="0" destOrd="0" parTransId="{12A96108-7D7C-4031-B07F-3082E16BB365}" sibTransId="{7FDFA398-B583-4807-8EFC-FB91C601B9BE}"/>
    <dgm:cxn modelId="{2FB09632-9BE5-47C4-8C1C-7F3EC1220197}" type="presOf" srcId="{C4126042-1515-4FBE-A906-E3CF7EE9FAF4}" destId="{CFBAFAB3-1190-4BAC-938F-A5880AB9A8DC}" srcOrd="0" destOrd="0" presId="urn:microsoft.com/office/officeart/2005/8/layout/default"/>
    <dgm:cxn modelId="{2BC7494C-B883-4EEF-B202-28D5971F229C}" srcId="{E47C0E61-CADB-4D60-82A4-E74D00E51879}" destId="{08E15FAE-72CD-4428-86C7-E59B7E94DD89}" srcOrd="1" destOrd="0" parTransId="{AC547554-25A5-4FA9-A43F-480276A1BCF8}" sibTransId="{E41AF4D6-0197-442D-8078-2414DB28AB4F}"/>
    <dgm:cxn modelId="{8A50C055-672C-4C15-9C5D-3F5E0F7C6E94}" type="presParOf" srcId="{E207EC82-D1C1-427C-89B8-174674C0B239}" destId="{CFBAFAB3-1190-4BAC-938F-A5880AB9A8DC}" srcOrd="0" destOrd="0" presId="urn:microsoft.com/office/officeart/2005/8/layout/default"/>
    <dgm:cxn modelId="{8388058D-4845-4745-9CEC-FFE812F8766D}" type="presParOf" srcId="{E207EC82-D1C1-427C-89B8-174674C0B239}" destId="{FE136AD1-59E7-400A-AFF6-DE5C40E89226}" srcOrd="1" destOrd="0" presId="urn:microsoft.com/office/officeart/2005/8/layout/default"/>
    <dgm:cxn modelId="{84CF00B0-4B6F-4174-87F1-DC248BFE6F59}" type="presParOf" srcId="{E207EC82-D1C1-427C-89B8-174674C0B239}" destId="{34B449BE-AA81-4473-8DA9-36CA92E1DE0C}" srcOrd="2" destOrd="0" presId="urn:microsoft.com/office/officeart/2005/8/layout/default"/>
    <dgm:cxn modelId="{190FDC96-256B-423D-9D2C-A625371415FA}" type="presParOf" srcId="{E207EC82-D1C1-427C-89B8-174674C0B239}" destId="{F6267096-3C74-43EA-B2AF-EF39E769B7F0}" srcOrd="3" destOrd="0" presId="urn:microsoft.com/office/officeart/2005/8/layout/default"/>
    <dgm:cxn modelId="{7DFE4879-9195-4174-A73C-701C55AE04CB}" type="presParOf" srcId="{E207EC82-D1C1-427C-89B8-174674C0B239}" destId="{3E9AA00E-9EDF-4AA7-919A-C5CDF815DE4F}" srcOrd="4" destOrd="0" presId="urn:microsoft.com/office/officeart/2005/8/layout/default"/>
    <dgm:cxn modelId="{CC32F960-36ED-4055-8F21-7A8FC4A82D4D}" type="presParOf" srcId="{E207EC82-D1C1-427C-89B8-174674C0B239}" destId="{41C4610D-7376-4B13-AC0A-710EDC3A3701}" srcOrd="5" destOrd="0" presId="urn:microsoft.com/office/officeart/2005/8/layout/default"/>
    <dgm:cxn modelId="{8B39D718-1A18-4BC0-8C83-7D2F7699A534}" type="presParOf" srcId="{E207EC82-D1C1-427C-89B8-174674C0B239}" destId="{582668F8-3435-453F-AE48-874439017E3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5A5ACFF-523F-4C79-88AF-4813025C97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A4051F8-9BD2-495C-B796-70D535EB07BE}">
      <dgm:prSet phldrT="[Text]" custT="1"/>
      <dgm:spPr/>
      <dgm:t>
        <a:bodyPr anchor="ctr"/>
        <a:lstStyle/>
        <a:p>
          <a:r>
            <a:rPr lang="en-US" sz="5500" dirty="0" smtClean="0"/>
            <a:t>Out of District Students</a:t>
          </a:r>
        </a:p>
        <a:p>
          <a:r>
            <a:rPr lang="en-US" sz="11500" dirty="0" smtClean="0"/>
            <a:t>44</a:t>
          </a:r>
          <a:endParaRPr lang="en-US" sz="11500" dirty="0"/>
        </a:p>
      </dgm:t>
    </dgm:pt>
    <dgm:pt modelId="{793F2D5D-1FFB-4F83-AD25-AFC0B5C88108}" type="parTrans" cxnId="{26DBED5A-FBC4-4F59-961B-081CA28FE16A}">
      <dgm:prSet/>
      <dgm:spPr/>
      <dgm:t>
        <a:bodyPr/>
        <a:lstStyle/>
        <a:p>
          <a:endParaRPr lang="en-US"/>
        </a:p>
      </dgm:t>
    </dgm:pt>
    <dgm:pt modelId="{A0C875BB-BD8E-4DC8-9602-73A1EC147614}" type="sibTrans" cxnId="{26DBED5A-FBC4-4F59-961B-081CA28FE16A}">
      <dgm:prSet/>
      <dgm:spPr/>
      <dgm:t>
        <a:bodyPr/>
        <a:lstStyle/>
        <a:p>
          <a:endParaRPr lang="en-US"/>
        </a:p>
      </dgm:t>
    </dgm:pt>
    <dgm:pt modelId="{C81BA1F2-F8A2-46BB-9AA0-6F5A2EEBFEBD}">
      <dgm:prSet phldrT="[Text]" custT="1"/>
      <dgm:spPr/>
      <dgm:t>
        <a:bodyPr anchor="t"/>
        <a:lstStyle/>
        <a:p>
          <a:r>
            <a:rPr lang="en-US" sz="5500" dirty="0" smtClean="0"/>
            <a:t>Students Released from TCS</a:t>
          </a:r>
        </a:p>
        <a:p>
          <a:r>
            <a:rPr lang="en-US" sz="11500" dirty="0" smtClean="0"/>
            <a:t>28</a:t>
          </a:r>
        </a:p>
        <a:p>
          <a:endParaRPr lang="en-US" sz="5500" dirty="0"/>
        </a:p>
      </dgm:t>
    </dgm:pt>
    <dgm:pt modelId="{2892767C-8F63-4100-BBCA-45C351CEB88B}" type="parTrans" cxnId="{B380F7BD-CD91-4C19-B5EF-653463F2D887}">
      <dgm:prSet/>
      <dgm:spPr/>
      <dgm:t>
        <a:bodyPr/>
        <a:lstStyle/>
        <a:p>
          <a:endParaRPr lang="en-US"/>
        </a:p>
      </dgm:t>
    </dgm:pt>
    <dgm:pt modelId="{11D73C7E-7BFF-449C-B955-D399A612469A}" type="sibTrans" cxnId="{B380F7BD-CD91-4C19-B5EF-653463F2D887}">
      <dgm:prSet/>
      <dgm:spPr/>
      <dgm:t>
        <a:bodyPr/>
        <a:lstStyle/>
        <a:p>
          <a:endParaRPr lang="en-US"/>
        </a:p>
      </dgm:t>
    </dgm:pt>
    <dgm:pt modelId="{90498765-6CB3-478E-B803-7A882611C0D4}" type="pres">
      <dgm:prSet presAssocID="{35A5ACFF-523F-4C79-88AF-4813025C9783}" presName="diagram" presStyleCnt="0">
        <dgm:presLayoutVars>
          <dgm:dir/>
          <dgm:resizeHandles val="exact"/>
        </dgm:presLayoutVars>
      </dgm:prSet>
      <dgm:spPr/>
      <dgm:t>
        <a:bodyPr/>
        <a:lstStyle/>
        <a:p>
          <a:endParaRPr lang="en-US"/>
        </a:p>
      </dgm:t>
    </dgm:pt>
    <dgm:pt modelId="{13BC866F-DD90-424C-8918-F1A3658C4AFF}" type="pres">
      <dgm:prSet presAssocID="{EA4051F8-9BD2-495C-B796-70D535EB07BE}" presName="node" presStyleLbl="node1" presStyleIdx="0" presStyleCnt="2" custScaleY="156215" custLinFactNeighborX="-949" custLinFactNeighborY="-316">
        <dgm:presLayoutVars>
          <dgm:bulletEnabled val="1"/>
        </dgm:presLayoutVars>
      </dgm:prSet>
      <dgm:spPr/>
      <dgm:t>
        <a:bodyPr/>
        <a:lstStyle/>
        <a:p>
          <a:endParaRPr lang="en-US"/>
        </a:p>
      </dgm:t>
    </dgm:pt>
    <dgm:pt modelId="{27E015AB-7AE8-41CD-B773-866DBCFAF928}" type="pres">
      <dgm:prSet presAssocID="{A0C875BB-BD8E-4DC8-9602-73A1EC147614}" presName="sibTrans" presStyleCnt="0"/>
      <dgm:spPr/>
    </dgm:pt>
    <dgm:pt modelId="{5B000284-D395-4738-9C96-C765A9CB6F1F}" type="pres">
      <dgm:prSet presAssocID="{C81BA1F2-F8A2-46BB-9AA0-6F5A2EEBFEBD}" presName="node" presStyleLbl="node1" presStyleIdx="1" presStyleCnt="2" custScaleX="107298" custScaleY="156847" custLinFactNeighborX="11">
        <dgm:presLayoutVars>
          <dgm:bulletEnabled val="1"/>
        </dgm:presLayoutVars>
      </dgm:prSet>
      <dgm:spPr/>
      <dgm:t>
        <a:bodyPr/>
        <a:lstStyle/>
        <a:p>
          <a:endParaRPr lang="en-US"/>
        </a:p>
      </dgm:t>
    </dgm:pt>
  </dgm:ptLst>
  <dgm:cxnLst>
    <dgm:cxn modelId="{3EB0D310-B6FA-4ECA-9C50-4F7EB9D6A5AF}" type="presOf" srcId="{35A5ACFF-523F-4C79-88AF-4813025C9783}" destId="{90498765-6CB3-478E-B803-7A882611C0D4}" srcOrd="0" destOrd="0" presId="urn:microsoft.com/office/officeart/2005/8/layout/default"/>
    <dgm:cxn modelId="{26DBED5A-FBC4-4F59-961B-081CA28FE16A}" srcId="{35A5ACFF-523F-4C79-88AF-4813025C9783}" destId="{EA4051F8-9BD2-495C-B796-70D535EB07BE}" srcOrd="0" destOrd="0" parTransId="{793F2D5D-1FFB-4F83-AD25-AFC0B5C88108}" sibTransId="{A0C875BB-BD8E-4DC8-9602-73A1EC147614}"/>
    <dgm:cxn modelId="{B380F7BD-CD91-4C19-B5EF-653463F2D887}" srcId="{35A5ACFF-523F-4C79-88AF-4813025C9783}" destId="{C81BA1F2-F8A2-46BB-9AA0-6F5A2EEBFEBD}" srcOrd="1" destOrd="0" parTransId="{2892767C-8F63-4100-BBCA-45C351CEB88B}" sibTransId="{11D73C7E-7BFF-449C-B955-D399A612469A}"/>
    <dgm:cxn modelId="{70BEC678-484B-4173-B816-DC78D7D7CBB9}" type="presOf" srcId="{C81BA1F2-F8A2-46BB-9AA0-6F5A2EEBFEBD}" destId="{5B000284-D395-4738-9C96-C765A9CB6F1F}" srcOrd="0" destOrd="0" presId="urn:microsoft.com/office/officeart/2005/8/layout/default"/>
    <dgm:cxn modelId="{E7F2113F-456D-4687-99A2-FF929F841043}" type="presOf" srcId="{EA4051F8-9BD2-495C-B796-70D535EB07BE}" destId="{13BC866F-DD90-424C-8918-F1A3658C4AFF}" srcOrd="0" destOrd="0" presId="urn:microsoft.com/office/officeart/2005/8/layout/default"/>
    <dgm:cxn modelId="{C74531CD-73B5-4280-8837-A0E520419146}" type="presParOf" srcId="{90498765-6CB3-478E-B803-7A882611C0D4}" destId="{13BC866F-DD90-424C-8918-F1A3658C4AFF}" srcOrd="0" destOrd="0" presId="urn:microsoft.com/office/officeart/2005/8/layout/default"/>
    <dgm:cxn modelId="{CEB5CEA8-8C39-4FA9-9F3A-3B7536F2A0D4}" type="presParOf" srcId="{90498765-6CB3-478E-B803-7A882611C0D4}" destId="{27E015AB-7AE8-41CD-B773-866DBCFAF928}" srcOrd="1" destOrd="0" presId="urn:microsoft.com/office/officeart/2005/8/layout/default"/>
    <dgm:cxn modelId="{A918262B-2A24-4D05-AA90-5F273662F085}" type="presParOf" srcId="{90498765-6CB3-478E-B803-7A882611C0D4}" destId="{5B000284-D395-4738-9C96-C765A9CB6F1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DD9BAE-70BE-40A8-9CE5-B6F424C91FC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E620D16-6CA4-47BA-ABF1-73630CF52E39}">
      <dgm:prSet phldrT="[Text]"/>
      <dgm:spPr/>
      <dgm:t>
        <a:bodyPr/>
        <a:lstStyle/>
        <a:p>
          <a:r>
            <a:rPr lang="en-US" dirty="0" smtClean="0"/>
            <a:t>Thomasville Primary</a:t>
          </a:r>
        </a:p>
        <a:p>
          <a:r>
            <a:rPr lang="en-US" dirty="0" smtClean="0"/>
            <a:t>34</a:t>
          </a:r>
          <a:endParaRPr lang="en-US" dirty="0"/>
        </a:p>
      </dgm:t>
    </dgm:pt>
    <dgm:pt modelId="{7B2A2247-07B5-41B7-81A4-9D83B724F535}" type="parTrans" cxnId="{628365E4-8278-4CDA-82FD-909ABB8D5172}">
      <dgm:prSet/>
      <dgm:spPr/>
      <dgm:t>
        <a:bodyPr/>
        <a:lstStyle/>
        <a:p>
          <a:endParaRPr lang="en-US"/>
        </a:p>
      </dgm:t>
    </dgm:pt>
    <dgm:pt modelId="{0A0E6BF0-9799-4BC4-AC93-BD349A415DBF}" type="sibTrans" cxnId="{628365E4-8278-4CDA-82FD-909ABB8D5172}">
      <dgm:prSet/>
      <dgm:spPr/>
      <dgm:t>
        <a:bodyPr/>
        <a:lstStyle/>
        <a:p>
          <a:endParaRPr lang="en-US"/>
        </a:p>
      </dgm:t>
    </dgm:pt>
    <dgm:pt modelId="{89FC90C0-F58C-4308-836E-584CBF369F93}">
      <dgm:prSet phldrT="[Text]"/>
      <dgm:spPr/>
      <dgm:t>
        <a:bodyPr/>
        <a:lstStyle/>
        <a:p>
          <a:r>
            <a:rPr lang="en-US" dirty="0" smtClean="0"/>
            <a:t>Liberty Drive</a:t>
          </a:r>
        </a:p>
        <a:p>
          <a:r>
            <a:rPr lang="en-US" dirty="0" smtClean="0"/>
            <a:t>17</a:t>
          </a:r>
          <a:endParaRPr lang="en-US" dirty="0"/>
        </a:p>
      </dgm:t>
    </dgm:pt>
    <dgm:pt modelId="{BC876F74-57F5-4209-A1E6-FD0D37631EC9}" type="parTrans" cxnId="{515BC9E1-641F-4517-B7BE-C760C2FB87ED}">
      <dgm:prSet/>
      <dgm:spPr/>
      <dgm:t>
        <a:bodyPr/>
        <a:lstStyle/>
        <a:p>
          <a:endParaRPr lang="en-US"/>
        </a:p>
      </dgm:t>
    </dgm:pt>
    <dgm:pt modelId="{C3951E43-7673-4A4F-A717-CC948ED4230A}" type="sibTrans" cxnId="{515BC9E1-641F-4517-B7BE-C760C2FB87ED}">
      <dgm:prSet/>
      <dgm:spPr/>
      <dgm:t>
        <a:bodyPr/>
        <a:lstStyle/>
        <a:p>
          <a:endParaRPr lang="en-US"/>
        </a:p>
      </dgm:t>
    </dgm:pt>
    <dgm:pt modelId="{21594799-A0DE-47CE-B151-9686849B522B}">
      <dgm:prSet phldrT="[Text]"/>
      <dgm:spPr/>
      <dgm:t>
        <a:bodyPr/>
        <a:lstStyle/>
        <a:p>
          <a:r>
            <a:rPr lang="en-US" dirty="0" smtClean="0"/>
            <a:t>Thomasville Middle</a:t>
          </a:r>
        </a:p>
        <a:p>
          <a:r>
            <a:rPr lang="en-US" dirty="0" smtClean="0"/>
            <a:t>20</a:t>
          </a:r>
          <a:endParaRPr lang="en-US" dirty="0"/>
        </a:p>
      </dgm:t>
    </dgm:pt>
    <dgm:pt modelId="{F0849812-87A8-4DEC-A515-17283FE7E7B7}" type="parTrans" cxnId="{BBADE724-0048-43C6-8885-D9397971985F}">
      <dgm:prSet/>
      <dgm:spPr/>
      <dgm:t>
        <a:bodyPr/>
        <a:lstStyle/>
        <a:p>
          <a:endParaRPr lang="en-US"/>
        </a:p>
      </dgm:t>
    </dgm:pt>
    <dgm:pt modelId="{96E541A9-A7D4-4D4E-99D6-80153E9153FD}" type="sibTrans" cxnId="{BBADE724-0048-43C6-8885-D9397971985F}">
      <dgm:prSet/>
      <dgm:spPr/>
      <dgm:t>
        <a:bodyPr/>
        <a:lstStyle/>
        <a:p>
          <a:endParaRPr lang="en-US"/>
        </a:p>
      </dgm:t>
    </dgm:pt>
    <dgm:pt modelId="{76A4669B-7BED-4E21-BEF9-114FD160ECC7}">
      <dgm:prSet phldrT="[Text]"/>
      <dgm:spPr/>
      <dgm:t>
        <a:bodyPr/>
        <a:lstStyle/>
        <a:p>
          <a:r>
            <a:rPr lang="en-US" dirty="0" smtClean="0"/>
            <a:t>Thomasville High</a:t>
          </a:r>
        </a:p>
        <a:p>
          <a:r>
            <a:rPr lang="en-US" dirty="0" smtClean="0"/>
            <a:t>15</a:t>
          </a:r>
          <a:endParaRPr lang="en-US" dirty="0"/>
        </a:p>
      </dgm:t>
    </dgm:pt>
    <dgm:pt modelId="{8378A9BB-05DD-4CC3-B56C-161E05649C20}" type="parTrans" cxnId="{BDE17296-C9E7-4F1F-98A0-0326C7B108DD}">
      <dgm:prSet/>
      <dgm:spPr/>
      <dgm:t>
        <a:bodyPr/>
        <a:lstStyle/>
        <a:p>
          <a:endParaRPr lang="en-US"/>
        </a:p>
      </dgm:t>
    </dgm:pt>
    <dgm:pt modelId="{3991FFEE-19A0-4013-BB33-86B4E5913BAA}" type="sibTrans" cxnId="{BDE17296-C9E7-4F1F-98A0-0326C7B108DD}">
      <dgm:prSet/>
      <dgm:spPr/>
      <dgm:t>
        <a:bodyPr/>
        <a:lstStyle/>
        <a:p>
          <a:endParaRPr lang="en-US"/>
        </a:p>
      </dgm:t>
    </dgm:pt>
    <dgm:pt modelId="{2917E582-AC3D-44E6-A423-AAFB0BE92F5E}">
      <dgm:prSet phldrT="[Text]"/>
      <dgm:spPr/>
      <dgm:t>
        <a:bodyPr/>
        <a:lstStyle/>
        <a:p>
          <a:r>
            <a:rPr lang="en-US" dirty="0" smtClean="0"/>
            <a:t>Homeless School</a:t>
          </a:r>
        </a:p>
        <a:p>
          <a:r>
            <a:rPr lang="en-US" dirty="0" smtClean="0"/>
            <a:t>4</a:t>
          </a:r>
          <a:endParaRPr lang="en-US" dirty="0"/>
        </a:p>
      </dgm:t>
    </dgm:pt>
    <dgm:pt modelId="{64103689-306B-4FFC-8EBA-72705D66A460}" type="parTrans" cxnId="{63271506-5D21-4FBB-B9F0-10BB9C737EEE}">
      <dgm:prSet/>
      <dgm:spPr/>
      <dgm:t>
        <a:bodyPr/>
        <a:lstStyle/>
        <a:p>
          <a:endParaRPr lang="en-US"/>
        </a:p>
      </dgm:t>
    </dgm:pt>
    <dgm:pt modelId="{B8FFBAF1-F3DD-4A21-96B6-FD3D66B492D0}" type="sibTrans" cxnId="{63271506-5D21-4FBB-B9F0-10BB9C737EEE}">
      <dgm:prSet/>
      <dgm:spPr/>
      <dgm:t>
        <a:bodyPr/>
        <a:lstStyle/>
        <a:p>
          <a:endParaRPr lang="en-US"/>
        </a:p>
      </dgm:t>
    </dgm:pt>
    <dgm:pt modelId="{0897A377-47EB-4E8A-A51C-D6AA5A5ED3D1}" type="pres">
      <dgm:prSet presAssocID="{0ADD9BAE-70BE-40A8-9CE5-B6F424C91FC2}" presName="diagram" presStyleCnt="0">
        <dgm:presLayoutVars>
          <dgm:dir/>
          <dgm:resizeHandles val="exact"/>
        </dgm:presLayoutVars>
      </dgm:prSet>
      <dgm:spPr/>
      <dgm:t>
        <a:bodyPr/>
        <a:lstStyle/>
        <a:p>
          <a:endParaRPr lang="en-US"/>
        </a:p>
      </dgm:t>
    </dgm:pt>
    <dgm:pt modelId="{53BE0751-F1E0-40D8-898F-98B1F706CD48}" type="pres">
      <dgm:prSet presAssocID="{0E620D16-6CA4-47BA-ABF1-73630CF52E39}" presName="node" presStyleLbl="node1" presStyleIdx="0" presStyleCnt="5" custLinFactNeighborX="2464" custLinFactNeighborY="-26260">
        <dgm:presLayoutVars>
          <dgm:bulletEnabled val="1"/>
        </dgm:presLayoutVars>
      </dgm:prSet>
      <dgm:spPr/>
      <dgm:t>
        <a:bodyPr/>
        <a:lstStyle/>
        <a:p>
          <a:endParaRPr lang="en-US"/>
        </a:p>
      </dgm:t>
    </dgm:pt>
    <dgm:pt modelId="{F01C335D-3B98-4A60-80E4-BAF2240EF22D}" type="pres">
      <dgm:prSet presAssocID="{0A0E6BF0-9799-4BC4-AC93-BD349A415DBF}" presName="sibTrans" presStyleCnt="0"/>
      <dgm:spPr/>
    </dgm:pt>
    <dgm:pt modelId="{81E07D86-F7DB-4C3F-BADC-D57E3D6262D4}" type="pres">
      <dgm:prSet presAssocID="{89FC90C0-F58C-4308-836E-584CBF369F93}" presName="node" presStyleLbl="node1" presStyleIdx="1" presStyleCnt="5" custLinFactX="6655" custLinFactNeighborX="100000" custLinFactNeighborY="-26260">
        <dgm:presLayoutVars>
          <dgm:bulletEnabled val="1"/>
        </dgm:presLayoutVars>
      </dgm:prSet>
      <dgm:spPr/>
      <dgm:t>
        <a:bodyPr/>
        <a:lstStyle/>
        <a:p>
          <a:endParaRPr lang="en-US"/>
        </a:p>
      </dgm:t>
    </dgm:pt>
    <dgm:pt modelId="{08641769-73AD-447C-92B9-4940633645BD}" type="pres">
      <dgm:prSet presAssocID="{C3951E43-7673-4A4F-A717-CC948ED4230A}" presName="sibTrans" presStyleCnt="0"/>
      <dgm:spPr/>
    </dgm:pt>
    <dgm:pt modelId="{D9BF1D55-F79F-4FDC-8903-B8075DC6F370}" type="pres">
      <dgm:prSet presAssocID="{21594799-A0DE-47CE-B151-9686849B522B}" presName="node" presStyleLbl="node1" presStyleIdx="2" presStyleCnt="5" custScaleX="99447" custLinFactX="-100000" custLinFactNeighborX="-117536" custLinFactNeighborY="89968">
        <dgm:presLayoutVars>
          <dgm:bulletEnabled val="1"/>
        </dgm:presLayoutVars>
      </dgm:prSet>
      <dgm:spPr/>
      <dgm:t>
        <a:bodyPr/>
        <a:lstStyle/>
        <a:p>
          <a:endParaRPr lang="en-US"/>
        </a:p>
      </dgm:t>
    </dgm:pt>
    <dgm:pt modelId="{FF5EE6D9-1A74-46F7-87E1-E5F7C390BC6B}" type="pres">
      <dgm:prSet presAssocID="{96E541A9-A7D4-4D4E-99D6-80153E9153FD}" presName="sibTrans" presStyleCnt="0"/>
      <dgm:spPr/>
    </dgm:pt>
    <dgm:pt modelId="{EA129AC9-FEFB-481D-9764-EC1F540DF8C8}" type="pres">
      <dgm:prSet presAssocID="{76A4669B-7BED-4E21-BEF9-114FD160ECC7}" presName="node" presStyleLbl="node1" presStyleIdx="3" presStyleCnt="5" custLinFactX="61932" custLinFactNeighborX="100000" custLinFactNeighborY="-26698">
        <dgm:presLayoutVars>
          <dgm:bulletEnabled val="1"/>
        </dgm:presLayoutVars>
      </dgm:prSet>
      <dgm:spPr/>
      <dgm:t>
        <a:bodyPr/>
        <a:lstStyle/>
        <a:p>
          <a:endParaRPr lang="en-US"/>
        </a:p>
      </dgm:t>
    </dgm:pt>
    <dgm:pt modelId="{F91D2876-A28E-4EFA-9751-BA64AA3D2562}" type="pres">
      <dgm:prSet presAssocID="{3991FFEE-19A0-4013-BB33-86B4E5913BAA}" presName="sibTrans" presStyleCnt="0"/>
      <dgm:spPr/>
    </dgm:pt>
    <dgm:pt modelId="{F36356C8-0147-4AA0-8556-C4F7F36681B6}" type="pres">
      <dgm:prSet presAssocID="{2917E582-AC3D-44E6-A423-AAFB0BE92F5E}" presName="node" presStyleLbl="node1" presStyleIdx="4" presStyleCnt="5" custAng="0" custLinFactNeighborX="-56909" custLinFactNeighborY="49162">
        <dgm:presLayoutVars>
          <dgm:bulletEnabled val="1"/>
        </dgm:presLayoutVars>
      </dgm:prSet>
      <dgm:spPr/>
      <dgm:t>
        <a:bodyPr/>
        <a:lstStyle/>
        <a:p>
          <a:endParaRPr lang="en-US"/>
        </a:p>
      </dgm:t>
    </dgm:pt>
  </dgm:ptLst>
  <dgm:cxnLst>
    <dgm:cxn modelId="{7DC1E60B-22EB-4627-9CFA-6A41ABC0A8C0}" type="presOf" srcId="{76A4669B-7BED-4E21-BEF9-114FD160ECC7}" destId="{EA129AC9-FEFB-481D-9764-EC1F540DF8C8}" srcOrd="0" destOrd="0" presId="urn:microsoft.com/office/officeart/2005/8/layout/default"/>
    <dgm:cxn modelId="{515BC9E1-641F-4517-B7BE-C760C2FB87ED}" srcId="{0ADD9BAE-70BE-40A8-9CE5-B6F424C91FC2}" destId="{89FC90C0-F58C-4308-836E-584CBF369F93}" srcOrd="1" destOrd="0" parTransId="{BC876F74-57F5-4209-A1E6-FD0D37631EC9}" sibTransId="{C3951E43-7673-4A4F-A717-CC948ED4230A}"/>
    <dgm:cxn modelId="{2D6453E3-B1A5-4616-8C29-6A45367A8BF0}" type="presOf" srcId="{0E620D16-6CA4-47BA-ABF1-73630CF52E39}" destId="{53BE0751-F1E0-40D8-898F-98B1F706CD48}" srcOrd="0" destOrd="0" presId="urn:microsoft.com/office/officeart/2005/8/layout/default"/>
    <dgm:cxn modelId="{63271506-5D21-4FBB-B9F0-10BB9C737EEE}" srcId="{0ADD9BAE-70BE-40A8-9CE5-B6F424C91FC2}" destId="{2917E582-AC3D-44E6-A423-AAFB0BE92F5E}" srcOrd="4" destOrd="0" parTransId="{64103689-306B-4FFC-8EBA-72705D66A460}" sibTransId="{B8FFBAF1-F3DD-4A21-96B6-FD3D66B492D0}"/>
    <dgm:cxn modelId="{BBADE724-0048-43C6-8885-D9397971985F}" srcId="{0ADD9BAE-70BE-40A8-9CE5-B6F424C91FC2}" destId="{21594799-A0DE-47CE-B151-9686849B522B}" srcOrd="2" destOrd="0" parTransId="{F0849812-87A8-4DEC-A515-17283FE7E7B7}" sibTransId="{96E541A9-A7D4-4D4E-99D6-80153E9153FD}"/>
    <dgm:cxn modelId="{D4F0184C-A16D-4DE6-9935-C8C8B181059A}" type="presOf" srcId="{89FC90C0-F58C-4308-836E-584CBF369F93}" destId="{81E07D86-F7DB-4C3F-BADC-D57E3D6262D4}" srcOrd="0" destOrd="0" presId="urn:microsoft.com/office/officeart/2005/8/layout/default"/>
    <dgm:cxn modelId="{628365E4-8278-4CDA-82FD-909ABB8D5172}" srcId="{0ADD9BAE-70BE-40A8-9CE5-B6F424C91FC2}" destId="{0E620D16-6CA4-47BA-ABF1-73630CF52E39}" srcOrd="0" destOrd="0" parTransId="{7B2A2247-07B5-41B7-81A4-9D83B724F535}" sibTransId="{0A0E6BF0-9799-4BC4-AC93-BD349A415DBF}"/>
    <dgm:cxn modelId="{B7B02328-714D-40BD-98A6-C20DD3CD535B}" type="presOf" srcId="{21594799-A0DE-47CE-B151-9686849B522B}" destId="{D9BF1D55-F79F-4FDC-8903-B8075DC6F370}" srcOrd="0" destOrd="0" presId="urn:microsoft.com/office/officeart/2005/8/layout/default"/>
    <dgm:cxn modelId="{5AC38C79-01AD-4708-8A7C-56D426F094AB}" type="presOf" srcId="{0ADD9BAE-70BE-40A8-9CE5-B6F424C91FC2}" destId="{0897A377-47EB-4E8A-A51C-D6AA5A5ED3D1}" srcOrd="0" destOrd="0" presId="urn:microsoft.com/office/officeart/2005/8/layout/default"/>
    <dgm:cxn modelId="{BDE17296-C9E7-4F1F-98A0-0326C7B108DD}" srcId="{0ADD9BAE-70BE-40A8-9CE5-B6F424C91FC2}" destId="{76A4669B-7BED-4E21-BEF9-114FD160ECC7}" srcOrd="3" destOrd="0" parTransId="{8378A9BB-05DD-4CC3-B56C-161E05649C20}" sibTransId="{3991FFEE-19A0-4013-BB33-86B4E5913BAA}"/>
    <dgm:cxn modelId="{EE0EBEA3-A785-4396-8718-5A2CE7FA3AB1}" type="presOf" srcId="{2917E582-AC3D-44E6-A423-AAFB0BE92F5E}" destId="{F36356C8-0147-4AA0-8556-C4F7F36681B6}" srcOrd="0" destOrd="0" presId="urn:microsoft.com/office/officeart/2005/8/layout/default"/>
    <dgm:cxn modelId="{93541F84-F2E8-47FC-A970-9659FF96F51C}" type="presParOf" srcId="{0897A377-47EB-4E8A-A51C-D6AA5A5ED3D1}" destId="{53BE0751-F1E0-40D8-898F-98B1F706CD48}" srcOrd="0" destOrd="0" presId="urn:microsoft.com/office/officeart/2005/8/layout/default"/>
    <dgm:cxn modelId="{22DB56DD-32BE-4E0B-B90C-24CD193463EB}" type="presParOf" srcId="{0897A377-47EB-4E8A-A51C-D6AA5A5ED3D1}" destId="{F01C335D-3B98-4A60-80E4-BAF2240EF22D}" srcOrd="1" destOrd="0" presId="urn:microsoft.com/office/officeart/2005/8/layout/default"/>
    <dgm:cxn modelId="{E15CD52D-C1C7-4F7B-9372-DC38F00FFECA}" type="presParOf" srcId="{0897A377-47EB-4E8A-A51C-D6AA5A5ED3D1}" destId="{81E07D86-F7DB-4C3F-BADC-D57E3D6262D4}" srcOrd="2" destOrd="0" presId="urn:microsoft.com/office/officeart/2005/8/layout/default"/>
    <dgm:cxn modelId="{22471FF4-7F40-4561-996C-B3B13EE44C66}" type="presParOf" srcId="{0897A377-47EB-4E8A-A51C-D6AA5A5ED3D1}" destId="{08641769-73AD-447C-92B9-4940633645BD}" srcOrd="3" destOrd="0" presId="urn:microsoft.com/office/officeart/2005/8/layout/default"/>
    <dgm:cxn modelId="{F21E3721-7BEB-4D6B-BF8A-97AF7ED9869E}" type="presParOf" srcId="{0897A377-47EB-4E8A-A51C-D6AA5A5ED3D1}" destId="{D9BF1D55-F79F-4FDC-8903-B8075DC6F370}" srcOrd="4" destOrd="0" presId="urn:microsoft.com/office/officeart/2005/8/layout/default"/>
    <dgm:cxn modelId="{243B1EAD-F220-4C03-B72F-4CF573E0A995}" type="presParOf" srcId="{0897A377-47EB-4E8A-A51C-D6AA5A5ED3D1}" destId="{FF5EE6D9-1A74-46F7-87E1-E5F7C390BC6B}" srcOrd="5" destOrd="0" presId="urn:microsoft.com/office/officeart/2005/8/layout/default"/>
    <dgm:cxn modelId="{C99D9F21-775C-4C01-A031-8F70DF40930D}" type="presParOf" srcId="{0897A377-47EB-4E8A-A51C-D6AA5A5ED3D1}" destId="{EA129AC9-FEFB-481D-9764-EC1F540DF8C8}" srcOrd="6" destOrd="0" presId="urn:microsoft.com/office/officeart/2005/8/layout/default"/>
    <dgm:cxn modelId="{15394FD9-3ED0-414C-A464-CFEDCAC21D98}" type="presParOf" srcId="{0897A377-47EB-4E8A-A51C-D6AA5A5ED3D1}" destId="{F91D2876-A28E-4EFA-9751-BA64AA3D2562}" srcOrd="7" destOrd="0" presId="urn:microsoft.com/office/officeart/2005/8/layout/default"/>
    <dgm:cxn modelId="{A72CBB16-130F-4B06-919D-E4355D59668A}" type="presParOf" srcId="{0897A377-47EB-4E8A-A51C-D6AA5A5ED3D1}" destId="{F36356C8-0147-4AA0-8556-C4F7F36681B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AFAB3-1190-4BAC-938F-A5880AB9A8DC}">
      <dsp:nvSpPr>
        <dsp:cNvPr id="0" name=""/>
        <dsp:cNvSpPr/>
      </dsp:nvSpPr>
      <dsp:spPr>
        <a:xfrm>
          <a:off x="564921" y="1052"/>
          <a:ext cx="4997864" cy="2505634"/>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TPS</a:t>
          </a:r>
        </a:p>
        <a:p>
          <a:pPr lvl="0" algn="ctr" defTabSz="1422400">
            <a:lnSpc>
              <a:spcPct val="90000"/>
            </a:lnSpc>
            <a:spcBef>
              <a:spcPct val="0"/>
            </a:spcBef>
            <a:spcAft>
              <a:spcPct val="35000"/>
            </a:spcAft>
          </a:pPr>
          <a:r>
            <a:rPr lang="en-US" sz="3200" kern="1200" dirty="0" smtClean="0">
              <a:solidFill>
                <a:srgbClr val="00B050"/>
              </a:solidFill>
            </a:rPr>
            <a:t>3-9</a:t>
          </a:r>
          <a:r>
            <a:rPr lang="en-US" sz="3200" kern="1200" dirty="0" smtClean="0"/>
            <a:t> ~ 360 students</a:t>
          </a:r>
        </a:p>
        <a:p>
          <a:pPr lvl="0" algn="ctr" defTabSz="1422400">
            <a:lnSpc>
              <a:spcPct val="90000"/>
            </a:lnSpc>
            <a:spcBef>
              <a:spcPct val="0"/>
            </a:spcBef>
            <a:spcAft>
              <a:spcPct val="35000"/>
            </a:spcAft>
          </a:pPr>
          <a:r>
            <a:rPr lang="en-US" sz="3200" kern="1200" dirty="0" smtClean="0">
              <a:solidFill>
                <a:srgbClr val="FFC000"/>
              </a:solidFill>
            </a:rPr>
            <a:t>10-17 </a:t>
          </a:r>
          <a:r>
            <a:rPr lang="en-US" sz="3200" kern="1200" dirty="0" smtClean="0"/>
            <a:t>~ 169 students </a:t>
          </a:r>
        </a:p>
        <a:p>
          <a:pPr lvl="0" algn="ctr" defTabSz="1422400">
            <a:lnSpc>
              <a:spcPct val="90000"/>
            </a:lnSpc>
            <a:spcBef>
              <a:spcPct val="0"/>
            </a:spcBef>
            <a:spcAft>
              <a:spcPct val="35000"/>
            </a:spcAft>
          </a:pPr>
          <a:r>
            <a:rPr lang="en-US" sz="3200" kern="1200" dirty="0" smtClean="0">
              <a:solidFill>
                <a:srgbClr val="FF0000"/>
              </a:solidFill>
            </a:rPr>
            <a:t>18+ </a:t>
          </a:r>
          <a:r>
            <a:rPr lang="en-US" sz="3200" kern="1200" dirty="0" smtClean="0"/>
            <a:t>~ 70 students</a:t>
          </a:r>
          <a:endParaRPr lang="en-US" sz="3200" kern="1200" dirty="0"/>
        </a:p>
      </dsp:txBody>
      <dsp:txXfrm>
        <a:off x="564921" y="1052"/>
        <a:ext cx="4997864" cy="2505634"/>
      </dsp:txXfrm>
    </dsp:sp>
    <dsp:sp modelId="{34B449BE-AA81-4473-8DA9-36CA92E1DE0C}">
      <dsp:nvSpPr>
        <dsp:cNvPr id="0" name=""/>
        <dsp:cNvSpPr/>
      </dsp:nvSpPr>
      <dsp:spPr>
        <a:xfrm>
          <a:off x="5980392" y="1052"/>
          <a:ext cx="5027848" cy="2505634"/>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LDES</a:t>
          </a:r>
        </a:p>
        <a:p>
          <a:pPr lvl="0" algn="ctr" defTabSz="1422400">
            <a:lnSpc>
              <a:spcPct val="90000"/>
            </a:lnSpc>
            <a:spcBef>
              <a:spcPct val="0"/>
            </a:spcBef>
            <a:spcAft>
              <a:spcPct val="35000"/>
            </a:spcAft>
          </a:pPr>
          <a:r>
            <a:rPr lang="en-US" sz="3200" kern="1200" dirty="0" smtClean="0">
              <a:solidFill>
                <a:srgbClr val="00B050"/>
              </a:solidFill>
            </a:rPr>
            <a:t>3-9</a:t>
          </a:r>
          <a:r>
            <a:rPr lang="en-US" sz="3200" kern="1200" dirty="0" smtClean="0"/>
            <a:t> ~ 171 students</a:t>
          </a:r>
        </a:p>
        <a:p>
          <a:pPr lvl="0" algn="ctr" defTabSz="1422400">
            <a:lnSpc>
              <a:spcPct val="90000"/>
            </a:lnSpc>
            <a:spcBef>
              <a:spcPct val="0"/>
            </a:spcBef>
            <a:spcAft>
              <a:spcPct val="35000"/>
            </a:spcAft>
          </a:pPr>
          <a:r>
            <a:rPr lang="en-US" sz="3200" kern="1200" dirty="0" smtClean="0">
              <a:solidFill>
                <a:srgbClr val="FFC000"/>
              </a:solidFill>
            </a:rPr>
            <a:t>10-17 </a:t>
          </a:r>
          <a:r>
            <a:rPr lang="en-US" sz="3200" kern="1200" dirty="0" smtClean="0"/>
            <a:t>~ 67 students  </a:t>
          </a:r>
        </a:p>
        <a:p>
          <a:pPr lvl="0" algn="ctr" defTabSz="1422400">
            <a:lnSpc>
              <a:spcPct val="90000"/>
            </a:lnSpc>
            <a:spcBef>
              <a:spcPct val="0"/>
            </a:spcBef>
            <a:spcAft>
              <a:spcPct val="35000"/>
            </a:spcAft>
          </a:pPr>
          <a:r>
            <a:rPr lang="en-US" sz="3200" kern="1200" dirty="0" smtClean="0">
              <a:solidFill>
                <a:srgbClr val="FF0000"/>
              </a:solidFill>
            </a:rPr>
            <a:t>18+</a:t>
          </a:r>
          <a:r>
            <a:rPr lang="en-US" sz="3200" kern="1200" dirty="0" smtClean="0"/>
            <a:t> ~ 24 students</a:t>
          </a:r>
          <a:endParaRPr lang="en-US" sz="3200" kern="1200" dirty="0"/>
        </a:p>
      </dsp:txBody>
      <dsp:txXfrm>
        <a:off x="5980392" y="1052"/>
        <a:ext cx="5027848" cy="2505634"/>
      </dsp:txXfrm>
    </dsp:sp>
    <dsp:sp modelId="{3E9AA00E-9EDF-4AA7-919A-C5CDF815DE4F}">
      <dsp:nvSpPr>
        <dsp:cNvPr id="0" name=""/>
        <dsp:cNvSpPr/>
      </dsp:nvSpPr>
      <dsp:spPr>
        <a:xfrm>
          <a:off x="542433" y="2924293"/>
          <a:ext cx="5018076" cy="2505634"/>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TMS</a:t>
          </a:r>
        </a:p>
        <a:p>
          <a:pPr lvl="0" algn="ctr" defTabSz="1422400">
            <a:lnSpc>
              <a:spcPct val="90000"/>
            </a:lnSpc>
            <a:spcBef>
              <a:spcPct val="0"/>
            </a:spcBef>
            <a:spcAft>
              <a:spcPct val="35000"/>
            </a:spcAft>
          </a:pPr>
          <a:r>
            <a:rPr lang="en-US" sz="3200" kern="1200" dirty="0" smtClean="0">
              <a:solidFill>
                <a:srgbClr val="00B050"/>
              </a:solidFill>
            </a:rPr>
            <a:t>3-9</a:t>
          </a:r>
          <a:r>
            <a:rPr lang="en-US" sz="3200" kern="1200" dirty="0" smtClean="0"/>
            <a:t> ~ 180 students</a:t>
          </a:r>
        </a:p>
        <a:p>
          <a:pPr lvl="0" algn="ctr" defTabSz="1422400">
            <a:lnSpc>
              <a:spcPct val="90000"/>
            </a:lnSpc>
            <a:spcBef>
              <a:spcPct val="0"/>
            </a:spcBef>
            <a:spcAft>
              <a:spcPct val="35000"/>
            </a:spcAft>
          </a:pPr>
          <a:r>
            <a:rPr lang="en-US" sz="3200" kern="1200" dirty="0" smtClean="0">
              <a:solidFill>
                <a:srgbClr val="FFC000"/>
              </a:solidFill>
            </a:rPr>
            <a:t>10-17 </a:t>
          </a:r>
          <a:r>
            <a:rPr lang="en-US" sz="3200" kern="1200" dirty="0" smtClean="0"/>
            <a:t>~ 128 students </a:t>
          </a:r>
        </a:p>
        <a:p>
          <a:pPr lvl="0" algn="ctr" defTabSz="1422400">
            <a:lnSpc>
              <a:spcPct val="90000"/>
            </a:lnSpc>
            <a:spcBef>
              <a:spcPct val="0"/>
            </a:spcBef>
            <a:spcAft>
              <a:spcPct val="35000"/>
            </a:spcAft>
          </a:pPr>
          <a:r>
            <a:rPr lang="en-US" sz="3200" kern="1200" dirty="0" smtClean="0">
              <a:solidFill>
                <a:srgbClr val="FF0000"/>
              </a:solidFill>
            </a:rPr>
            <a:t>18+ </a:t>
          </a:r>
          <a:r>
            <a:rPr lang="en-US" sz="3200" kern="1200" dirty="0" smtClean="0"/>
            <a:t>~ 62 students</a:t>
          </a:r>
          <a:endParaRPr lang="en-US" sz="3200" kern="1200" dirty="0"/>
        </a:p>
      </dsp:txBody>
      <dsp:txXfrm>
        <a:off x="542433" y="2924293"/>
        <a:ext cx="5018076" cy="2505634"/>
      </dsp:txXfrm>
    </dsp:sp>
    <dsp:sp modelId="{582668F8-3435-453F-AE48-874439017E35}">
      <dsp:nvSpPr>
        <dsp:cNvPr id="0" name=""/>
        <dsp:cNvSpPr/>
      </dsp:nvSpPr>
      <dsp:spPr>
        <a:xfrm>
          <a:off x="5978116" y="2924293"/>
          <a:ext cx="5052612" cy="2505634"/>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THS</a:t>
          </a:r>
        </a:p>
        <a:p>
          <a:pPr lvl="0" algn="ctr" defTabSz="1422400">
            <a:lnSpc>
              <a:spcPct val="90000"/>
            </a:lnSpc>
            <a:spcBef>
              <a:spcPct val="0"/>
            </a:spcBef>
            <a:spcAft>
              <a:spcPct val="35000"/>
            </a:spcAft>
          </a:pPr>
          <a:r>
            <a:rPr lang="en-US" sz="3200" kern="1200" dirty="0" smtClean="0">
              <a:solidFill>
                <a:srgbClr val="00B050"/>
              </a:solidFill>
            </a:rPr>
            <a:t>3-9</a:t>
          </a:r>
          <a:r>
            <a:rPr lang="en-US" sz="3200" kern="1200" dirty="0" smtClean="0"/>
            <a:t> ~ 211 students</a:t>
          </a:r>
        </a:p>
        <a:p>
          <a:pPr lvl="0" algn="ctr" defTabSz="1422400">
            <a:lnSpc>
              <a:spcPct val="90000"/>
            </a:lnSpc>
            <a:spcBef>
              <a:spcPct val="0"/>
            </a:spcBef>
            <a:spcAft>
              <a:spcPct val="35000"/>
            </a:spcAft>
          </a:pPr>
          <a:r>
            <a:rPr lang="en-US" sz="3200" kern="1200" dirty="0" smtClean="0">
              <a:solidFill>
                <a:srgbClr val="FFC000"/>
              </a:solidFill>
            </a:rPr>
            <a:t>10-17 </a:t>
          </a:r>
          <a:r>
            <a:rPr lang="en-US" sz="3200" kern="1200" dirty="0" smtClean="0"/>
            <a:t>~ 104 students </a:t>
          </a:r>
        </a:p>
        <a:p>
          <a:pPr lvl="0" algn="ctr" defTabSz="1422400">
            <a:lnSpc>
              <a:spcPct val="90000"/>
            </a:lnSpc>
            <a:spcBef>
              <a:spcPct val="0"/>
            </a:spcBef>
            <a:spcAft>
              <a:spcPct val="35000"/>
            </a:spcAft>
          </a:pPr>
          <a:r>
            <a:rPr lang="en-US" sz="3200" kern="1200" dirty="0" smtClean="0">
              <a:solidFill>
                <a:srgbClr val="FF0000"/>
              </a:solidFill>
            </a:rPr>
            <a:t>18+ </a:t>
          </a:r>
          <a:r>
            <a:rPr lang="en-US" sz="3200" kern="1200" dirty="0" smtClean="0"/>
            <a:t>~ 147 students</a:t>
          </a:r>
          <a:endParaRPr lang="en-US" sz="3200" kern="1200" dirty="0"/>
        </a:p>
      </dsp:txBody>
      <dsp:txXfrm>
        <a:off x="5978116" y="2924293"/>
        <a:ext cx="5052612" cy="250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C866F-DD90-424C-8918-F1A3658C4AFF}">
      <dsp:nvSpPr>
        <dsp:cNvPr id="0" name=""/>
        <dsp:cNvSpPr/>
      </dsp:nvSpPr>
      <dsp:spPr>
        <a:xfrm>
          <a:off x="574992" y="2036"/>
          <a:ext cx="4784748" cy="448469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US" sz="5500" kern="1200" dirty="0" smtClean="0"/>
            <a:t>Out of District Students</a:t>
          </a:r>
        </a:p>
        <a:p>
          <a:pPr lvl="0" algn="ctr" defTabSz="2444750">
            <a:lnSpc>
              <a:spcPct val="90000"/>
            </a:lnSpc>
            <a:spcBef>
              <a:spcPct val="0"/>
            </a:spcBef>
            <a:spcAft>
              <a:spcPct val="35000"/>
            </a:spcAft>
          </a:pPr>
          <a:r>
            <a:rPr lang="en-US" sz="11500" kern="1200" dirty="0" smtClean="0"/>
            <a:t>44</a:t>
          </a:r>
          <a:endParaRPr lang="en-US" sz="11500" kern="1200" dirty="0"/>
        </a:p>
      </dsp:txBody>
      <dsp:txXfrm>
        <a:off x="574992" y="2036"/>
        <a:ext cx="4784748" cy="4484696"/>
      </dsp:txXfrm>
    </dsp:sp>
    <dsp:sp modelId="{5B000284-D395-4738-9C96-C765A9CB6F1F}">
      <dsp:nvSpPr>
        <dsp:cNvPr id="0" name=""/>
        <dsp:cNvSpPr/>
      </dsp:nvSpPr>
      <dsp:spPr>
        <a:xfrm>
          <a:off x="5884149" y="2036"/>
          <a:ext cx="5133939" cy="45028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t" anchorCtr="0">
          <a:noAutofit/>
        </a:bodyPr>
        <a:lstStyle/>
        <a:p>
          <a:pPr lvl="0" algn="ctr" defTabSz="2444750">
            <a:lnSpc>
              <a:spcPct val="90000"/>
            </a:lnSpc>
            <a:spcBef>
              <a:spcPct val="0"/>
            </a:spcBef>
            <a:spcAft>
              <a:spcPct val="35000"/>
            </a:spcAft>
          </a:pPr>
          <a:r>
            <a:rPr lang="en-US" sz="5500" kern="1200" dirty="0" smtClean="0"/>
            <a:t>Students Released from TCS</a:t>
          </a:r>
        </a:p>
        <a:p>
          <a:pPr lvl="0" algn="ctr" defTabSz="2444750">
            <a:lnSpc>
              <a:spcPct val="90000"/>
            </a:lnSpc>
            <a:spcBef>
              <a:spcPct val="0"/>
            </a:spcBef>
            <a:spcAft>
              <a:spcPct val="35000"/>
            </a:spcAft>
          </a:pPr>
          <a:r>
            <a:rPr lang="en-US" sz="11500" kern="1200" dirty="0" smtClean="0"/>
            <a:t>28</a:t>
          </a:r>
        </a:p>
        <a:p>
          <a:pPr lvl="0" algn="ctr" defTabSz="2444750">
            <a:lnSpc>
              <a:spcPct val="90000"/>
            </a:lnSpc>
            <a:spcBef>
              <a:spcPct val="0"/>
            </a:spcBef>
            <a:spcAft>
              <a:spcPct val="35000"/>
            </a:spcAft>
          </a:pPr>
          <a:endParaRPr lang="en-US" sz="5500" kern="1200" dirty="0"/>
        </a:p>
      </dsp:txBody>
      <dsp:txXfrm>
        <a:off x="5884149" y="2036"/>
        <a:ext cx="5133939" cy="4502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E0751-F1E0-40D8-898F-98B1F706CD48}">
      <dsp:nvSpPr>
        <dsp:cNvPr id="0" name=""/>
        <dsp:cNvSpPr/>
      </dsp:nvSpPr>
      <dsp:spPr>
        <a:xfrm>
          <a:off x="91450" y="0"/>
          <a:ext cx="3671409" cy="22028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Thomasville Primary</a:t>
          </a:r>
        </a:p>
        <a:p>
          <a:pPr lvl="0" algn="ctr" defTabSz="1822450">
            <a:lnSpc>
              <a:spcPct val="90000"/>
            </a:lnSpc>
            <a:spcBef>
              <a:spcPct val="0"/>
            </a:spcBef>
            <a:spcAft>
              <a:spcPct val="35000"/>
            </a:spcAft>
          </a:pPr>
          <a:r>
            <a:rPr lang="en-US" sz="4100" kern="1200" dirty="0" smtClean="0"/>
            <a:t>34</a:t>
          </a:r>
          <a:endParaRPr lang="en-US" sz="4100" kern="1200" dirty="0"/>
        </a:p>
      </dsp:txBody>
      <dsp:txXfrm>
        <a:off x="91450" y="0"/>
        <a:ext cx="3671409" cy="2202845"/>
      </dsp:txXfrm>
    </dsp:sp>
    <dsp:sp modelId="{81E07D86-F7DB-4C3F-BADC-D57E3D6262D4}">
      <dsp:nvSpPr>
        <dsp:cNvPr id="0" name=""/>
        <dsp:cNvSpPr/>
      </dsp:nvSpPr>
      <dsp:spPr>
        <a:xfrm>
          <a:off x="7955279" y="0"/>
          <a:ext cx="3671409" cy="22028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Liberty Drive</a:t>
          </a:r>
        </a:p>
        <a:p>
          <a:pPr lvl="0" algn="ctr" defTabSz="1822450">
            <a:lnSpc>
              <a:spcPct val="90000"/>
            </a:lnSpc>
            <a:spcBef>
              <a:spcPct val="0"/>
            </a:spcBef>
            <a:spcAft>
              <a:spcPct val="35000"/>
            </a:spcAft>
          </a:pPr>
          <a:r>
            <a:rPr lang="en-US" sz="4100" kern="1200" dirty="0" smtClean="0"/>
            <a:t>17</a:t>
          </a:r>
          <a:endParaRPr lang="en-US" sz="4100" kern="1200" dirty="0"/>
        </a:p>
      </dsp:txBody>
      <dsp:txXfrm>
        <a:off x="7955279" y="0"/>
        <a:ext cx="3671409" cy="2202845"/>
      </dsp:txXfrm>
    </dsp:sp>
    <dsp:sp modelId="{D9BF1D55-F79F-4FDC-8903-B8075DC6F370}">
      <dsp:nvSpPr>
        <dsp:cNvPr id="0" name=""/>
        <dsp:cNvSpPr/>
      </dsp:nvSpPr>
      <dsp:spPr>
        <a:xfrm>
          <a:off x="91450" y="2560312"/>
          <a:ext cx="3651106" cy="22028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Thomasville Middle</a:t>
          </a:r>
        </a:p>
        <a:p>
          <a:pPr lvl="0" algn="ctr" defTabSz="1822450">
            <a:lnSpc>
              <a:spcPct val="90000"/>
            </a:lnSpc>
            <a:spcBef>
              <a:spcPct val="0"/>
            </a:spcBef>
            <a:spcAft>
              <a:spcPct val="35000"/>
            </a:spcAft>
          </a:pPr>
          <a:r>
            <a:rPr lang="en-US" sz="4100" kern="1200" dirty="0" smtClean="0"/>
            <a:t>20</a:t>
          </a:r>
          <a:endParaRPr lang="en-US" sz="4100" kern="1200" dirty="0"/>
        </a:p>
      </dsp:txBody>
      <dsp:txXfrm>
        <a:off x="91450" y="2560312"/>
        <a:ext cx="3651106" cy="2202845"/>
      </dsp:txXfrm>
    </dsp:sp>
    <dsp:sp modelId="{EA129AC9-FEFB-481D-9764-EC1F540DF8C8}">
      <dsp:nvSpPr>
        <dsp:cNvPr id="0" name=""/>
        <dsp:cNvSpPr/>
      </dsp:nvSpPr>
      <dsp:spPr>
        <a:xfrm>
          <a:off x="7955297" y="2560327"/>
          <a:ext cx="3671409" cy="22028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Thomasville High</a:t>
          </a:r>
        </a:p>
        <a:p>
          <a:pPr lvl="0" algn="ctr" defTabSz="1822450">
            <a:lnSpc>
              <a:spcPct val="90000"/>
            </a:lnSpc>
            <a:spcBef>
              <a:spcPct val="0"/>
            </a:spcBef>
            <a:spcAft>
              <a:spcPct val="35000"/>
            </a:spcAft>
          </a:pPr>
          <a:r>
            <a:rPr lang="en-US" sz="4100" kern="1200" dirty="0" smtClean="0"/>
            <a:t>15</a:t>
          </a:r>
          <a:endParaRPr lang="en-US" sz="4100" kern="1200" dirty="0"/>
        </a:p>
      </dsp:txBody>
      <dsp:txXfrm>
        <a:off x="7955297" y="2560327"/>
        <a:ext cx="3671409" cy="2202845"/>
      </dsp:txXfrm>
    </dsp:sp>
    <dsp:sp modelId="{F36356C8-0147-4AA0-8556-C4F7F36681B6}">
      <dsp:nvSpPr>
        <dsp:cNvPr id="0" name=""/>
        <dsp:cNvSpPr/>
      </dsp:nvSpPr>
      <dsp:spPr>
        <a:xfrm>
          <a:off x="3959299" y="3726899"/>
          <a:ext cx="3671409" cy="22028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Homeless School</a:t>
          </a:r>
        </a:p>
        <a:p>
          <a:pPr lvl="0" algn="ctr" defTabSz="1822450">
            <a:lnSpc>
              <a:spcPct val="90000"/>
            </a:lnSpc>
            <a:spcBef>
              <a:spcPct val="0"/>
            </a:spcBef>
            <a:spcAft>
              <a:spcPct val="35000"/>
            </a:spcAft>
          </a:pPr>
          <a:r>
            <a:rPr lang="en-US" sz="4100" kern="1200" dirty="0" smtClean="0"/>
            <a:t>4</a:t>
          </a:r>
          <a:endParaRPr lang="en-US" sz="4100" kern="1200" dirty="0"/>
        </a:p>
      </dsp:txBody>
      <dsp:txXfrm>
        <a:off x="3959299" y="3726899"/>
        <a:ext cx="3671409" cy="22028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smtClean="0"/>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11/6/2020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11/6/2020</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8509" y="802298"/>
            <a:ext cx="9411855" cy="2920713"/>
          </a:xfrm>
        </p:spPr>
        <p:txBody>
          <a:bodyPr>
            <a:noAutofit/>
          </a:bodyPr>
          <a:lstStyle/>
          <a:p>
            <a:r>
              <a:rPr lang="en-US" sz="7200" dirty="0" smtClean="0"/>
              <a:t>Student Services Updates &amp; Info</a:t>
            </a:r>
            <a:endParaRPr lang="en-US" sz="7200" dirty="0"/>
          </a:p>
        </p:txBody>
      </p:sp>
      <p:sp>
        <p:nvSpPr>
          <p:cNvPr id="3" name="Subtitle 2"/>
          <p:cNvSpPr>
            <a:spLocks noGrp="1"/>
          </p:cNvSpPr>
          <p:nvPr>
            <p:ph type="subTitle" idx="1"/>
          </p:nvPr>
        </p:nvSpPr>
        <p:spPr>
          <a:xfrm>
            <a:off x="1774424" y="3990108"/>
            <a:ext cx="8637072" cy="979055"/>
          </a:xfrm>
        </p:spPr>
        <p:txBody>
          <a:bodyPr>
            <a:noAutofit/>
          </a:bodyPr>
          <a:lstStyle/>
          <a:p>
            <a:r>
              <a:rPr lang="en-US" sz="2800" dirty="0" smtClean="0"/>
              <a:t>TCS board of education meeting</a:t>
            </a:r>
          </a:p>
          <a:p>
            <a:r>
              <a:rPr lang="en-US" sz="2800" dirty="0" smtClean="0"/>
              <a:t>November 10, 2020</a:t>
            </a:r>
            <a:endParaRPr lang="en-US" sz="2800" dirty="0"/>
          </a:p>
        </p:txBody>
      </p:sp>
    </p:spTree>
    <p:extLst>
      <p:ext uri="{BB962C8B-B14F-4D97-AF65-F5344CB8AC3E}">
        <p14:creationId xmlns:p14="http://schemas.microsoft.com/office/powerpoint/2010/main" val="4161335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27" y="101601"/>
            <a:ext cx="11665528" cy="868217"/>
          </a:xfrm>
        </p:spPr>
        <p:txBody>
          <a:bodyPr/>
          <a:lstStyle/>
          <a:p>
            <a:r>
              <a:rPr lang="en-US" dirty="0" smtClean="0"/>
              <a:t>Family and Community Engagement (FACE) in TCS</a:t>
            </a:r>
            <a:endParaRPr lang="en-US" dirty="0"/>
          </a:p>
        </p:txBody>
      </p:sp>
      <p:sp>
        <p:nvSpPr>
          <p:cNvPr id="3" name="Content Placeholder 2"/>
          <p:cNvSpPr>
            <a:spLocks noGrp="1"/>
          </p:cNvSpPr>
          <p:nvPr>
            <p:ph idx="1"/>
          </p:nvPr>
        </p:nvSpPr>
        <p:spPr>
          <a:xfrm>
            <a:off x="286327" y="1043710"/>
            <a:ext cx="11665528" cy="5089236"/>
          </a:xfrm>
        </p:spPr>
        <p:txBody>
          <a:bodyPr>
            <a:normAutofit lnSpcReduction="10000"/>
          </a:bodyPr>
          <a:lstStyle/>
          <a:p>
            <a:r>
              <a:rPr lang="en-US" dirty="0" smtClean="0"/>
              <a:t>We are continuing with our partnership with Scholastic, Inc. This is year 3 of the program to “Build Capacity” of school staff and families.</a:t>
            </a:r>
          </a:p>
          <a:p>
            <a:pPr lvl="1"/>
            <a:r>
              <a:rPr lang="en-US" dirty="0" smtClean="0"/>
              <a:t>Each school is in the process of training their full staff on Foundations of FACE</a:t>
            </a:r>
          </a:p>
          <a:p>
            <a:pPr lvl="1"/>
            <a:r>
              <a:rPr lang="en-US" dirty="0" smtClean="0"/>
              <a:t>Principals met with the trainer to brainstorm further needs/plans for next staff training (to take place late fall/early spring).</a:t>
            </a:r>
          </a:p>
          <a:p>
            <a:pPr lvl="1"/>
            <a:r>
              <a:rPr lang="en-US" dirty="0" smtClean="0"/>
              <a:t>FACE trainer will spend some time with district leadership to build capacity and plan district level activities.</a:t>
            </a:r>
          </a:p>
          <a:p>
            <a:pPr lvl="1"/>
            <a:r>
              <a:rPr lang="en-US" dirty="0" smtClean="0"/>
              <a:t>The next step is to begin providing opportunities for our parent partners to begin participating in training opportunities and building their capacity.</a:t>
            </a:r>
          </a:p>
          <a:p>
            <a:pPr lvl="1"/>
            <a:r>
              <a:rPr lang="en-US" dirty="0" smtClean="0"/>
              <a:t>The culminating activity will be a PD Day with Dr. Karen </a:t>
            </a:r>
            <a:r>
              <a:rPr lang="en-US" dirty="0" err="1" smtClean="0"/>
              <a:t>Mapp</a:t>
            </a:r>
            <a:r>
              <a:rPr lang="en-US" dirty="0" smtClean="0"/>
              <a:t> on the Dual Capacity-Building Framework and FACE</a:t>
            </a:r>
          </a:p>
          <a:p>
            <a:pPr lvl="1"/>
            <a:endParaRPr lang="en-US" dirty="0" smtClean="0"/>
          </a:p>
          <a:p>
            <a:r>
              <a:rPr lang="en-US" dirty="0" smtClean="0"/>
              <a:t>Schools have used strategies and information learned from FACE training on past and current school activities (i.e. Open House/Meet the Teacher, Title I/Curriculum Night, Tea &amp; Talk, etc.)</a:t>
            </a:r>
          </a:p>
          <a:p>
            <a:pPr lvl="1"/>
            <a:endParaRPr lang="en-US" dirty="0"/>
          </a:p>
        </p:txBody>
      </p:sp>
    </p:spTree>
    <p:extLst>
      <p:ext uri="{BB962C8B-B14F-4D97-AF65-F5344CB8AC3E}">
        <p14:creationId xmlns:p14="http://schemas.microsoft.com/office/powerpoint/2010/main" val="26148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10" y="73891"/>
            <a:ext cx="11905672" cy="1551709"/>
          </a:xfrm>
        </p:spPr>
        <p:txBody>
          <a:bodyPr>
            <a:noAutofit/>
          </a:bodyPr>
          <a:lstStyle/>
          <a:p>
            <a:r>
              <a:rPr lang="en-US" sz="3600" dirty="0" smtClean="0"/>
              <a:t>TCS Student Assignment</a:t>
            </a:r>
            <a:br>
              <a:rPr lang="en-US" sz="3600" dirty="0" smtClean="0"/>
            </a:br>
            <a:r>
              <a:rPr lang="en-US" sz="3600" dirty="0" smtClean="0"/>
              <a:t>(out of district admissions/district releases)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8335812"/>
              </p:ext>
            </p:extLst>
          </p:nvPr>
        </p:nvGraphicFramePr>
        <p:xfrm>
          <a:off x="285750" y="1625600"/>
          <a:ext cx="11637963" cy="4506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9310" y="6326909"/>
            <a:ext cx="3595856" cy="369332"/>
          </a:xfrm>
          <a:prstGeom prst="rect">
            <a:avLst/>
          </a:prstGeom>
          <a:noFill/>
        </p:spPr>
        <p:txBody>
          <a:bodyPr wrap="none" rtlCol="0">
            <a:spAutoFit/>
          </a:bodyPr>
          <a:lstStyle/>
          <a:p>
            <a:r>
              <a:rPr lang="en-US" dirty="0" smtClean="0"/>
              <a:t>***updated as of 11/5/2020***</a:t>
            </a:r>
            <a:endParaRPr lang="en-US" dirty="0"/>
          </a:p>
        </p:txBody>
      </p:sp>
    </p:spTree>
    <p:extLst>
      <p:ext uri="{BB962C8B-B14F-4D97-AF65-F5344CB8AC3E}">
        <p14:creationId xmlns:p14="http://schemas.microsoft.com/office/powerpoint/2010/main" val="769360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45" y="83128"/>
            <a:ext cx="11730182" cy="766618"/>
          </a:xfrm>
        </p:spPr>
        <p:txBody>
          <a:bodyPr/>
          <a:lstStyle/>
          <a:p>
            <a:r>
              <a:rPr lang="en-US" dirty="0" smtClean="0"/>
              <a:t>McKinney-Vento in TCS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7522394"/>
              </p:ext>
            </p:extLst>
          </p:nvPr>
        </p:nvGraphicFramePr>
        <p:xfrm>
          <a:off x="240145" y="849746"/>
          <a:ext cx="11730182" cy="5929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612640" y="1853456"/>
            <a:ext cx="2936240" cy="523220"/>
          </a:xfrm>
          <a:prstGeom prst="rect">
            <a:avLst/>
          </a:prstGeom>
          <a:noFill/>
        </p:spPr>
        <p:txBody>
          <a:bodyPr wrap="square" rtlCol="0" anchor="ctr">
            <a:spAutoFit/>
          </a:bodyPr>
          <a:lstStyle/>
          <a:p>
            <a:pPr algn="ctr"/>
            <a:r>
              <a:rPr lang="en-US" sz="2800" dirty="0" smtClean="0"/>
              <a:t>District Total: 90</a:t>
            </a:r>
            <a:endParaRPr lang="en-US" sz="2800" dirty="0"/>
          </a:p>
        </p:txBody>
      </p:sp>
      <p:sp>
        <p:nvSpPr>
          <p:cNvPr id="6" name="TextBox 5"/>
          <p:cNvSpPr txBox="1"/>
          <p:nvPr/>
        </p:nvSpPr>
        <p:spPr>
          <a:xfrm>
            <a:off x="240145" y="6299200"/>
            <a:ext cx="3595856" cy="369332"/>
          </a:xfrm>
          <a:prstGeom prst="rect">
            <a:avLst/>
          </a:prstGeom>
          <a:noFill/>
        </p:spPr>
        <p:txBody>
          <a:bodyPr wrap="none" rtlCol="0">
            <a:spAutoFit/>
          </a:bodyPr>
          <a:lstStyle/>
          <a:p>
            <a:r>
              <a:rPr lang="en-US" dirty="0" smtClean="0"/>
              <a:t>***updated as of 11/5/2020***</a:t>
            </a:r>
            <a:endParaRPr lang="en-US" dirty="0"/>
          </a:p>
        </p:txBody>
      </p:sp>
    </p:spTree>
    <p:extLst>
      <p:ext uri="{BB962C8B-B14F-4D97-AF65-F5344CB8AC3E}">
        <p14:creationId xmlns:p14="http://schemas.microsoft.com/office/powerpoint/2010/main" val="35476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10" y="110837"/>
            <a:ext cx="12178590" cy="877454"/>
          </a:xfrm>
        </p:spPr>
        <p:txBody>
          <a:bodyPr>
            <a:noAutofit/>
          </a:bodyPr>
          <a:lstStyle/>
          <a:p>
            <a:r>
              <a:rPr lang="en-US" sz="3100" dirty="0" smtClean="0"/>
              <a:t>World day of bullying prevention ~ Blue shirt day 2020</a:t>
            </a:r>
            <a:endParaRPr lang="en-US" sz="31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5906" b="6261"/>
          <a:stretch/>
        </p:blipFill>
        <p:spPr>
          <a:xfrm>
            <a:off x="13410" y="1016000"/>
            <a:ext cx="3205017" cy="277552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2" y="3819235"/>
            <a:ext cx="2493609" cy="305723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0991" y="3819235"/>
            <a:ext cx="2706464" cy="3038765"/>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9596"/>
          <a:stretch/>
        </p:blipFill>
        <p:spPr>
          <a:xfrm rot="5400000">
            <a:off x="3709033" y="709747"/>
            <a:ext cx="2784761" cy="339726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5456" y="3791526"/>
            <a:ext cx="2854036" cy="3066474"/>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t="14327"/>
          <a:stretch/>
        </p:blipFill>
        <p:spPr>
          <a:xfrm>
            <a:off x="6984403" y="1039090"/>
            <a:ext cx="2562472" cy="274781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9408873" y="4210144"/>
            <a:ext cx="3048997" cy="2211762"/>
          </a:xfrm>
          <a:prstGeom prst="rect">
            <a:avLst/>
          </a:prstGeom>
        </p:spPr>
      </p:pic>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r="19697"/>
          <a:stretch/>
        </p:blipFill>
        <p:spPr>
          <a:xfrm>
            <a:off x="9686772" y="997528"/>
            <a:ext cx="2505227" cy="2793998"/>
          </a:xfrm>
          <a:prstGeom prst="rect">
            <a:avLst/>
          </a:prstGeom>
        </p:spPr>
      </p:pic>
    </p:spTree>
    <p:extLst>
      <p:ext uri="{BB962C8B-B14F-4D97-AF65-F5344CB8AC3E}">
        <p14:creationId xmlns:p14="http://schemas.microsoft.com/office/powerpoint/2010/main" val="255536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7018" y="92365"/>
            <a:ext cx="11850255" cy="905162"/>
          </a:xfrm>
        </p:spPr>
        <p:txBody>
          <a:bodyPr/>
          <a:lstStyle/>
          <a:p>
            <a:r>
              <a:rPr lang="en-US" dirty="0" smtClean="0"/>
              <a:t>Social and emotional wellness in </a:t>
            </a:r>
            <a:r>
              <a:rPr lang="en-US" dirty="0" err="1" smtClean="0"/>
              <a:t>tcs</a:t>
            </a:r>
            <a:endParaRPr lang="en-US" dirty="0"/>
          </a:p>
        </p:txBody>
      </p:sp>
      <p:sp>
        <p:nvSpPr>
          <p:cNvPr id="5" name="Content Placeholder 4"/>
          <p:cNvSpPr>
            <a:spLocks noGrp="1"/>
          </p:cNvSpPr>
          <p:nvPr>
            <p:ph sz="half" idx="1"/>
          </p:nvPr>
        </p:nvSpPr>
        <p:spPr>
          <a:xfrm>
            <a:off x="157018" y="997528"/>
            <a:ext cx="5778967" cy="5098472"/>
          </a:xfrm>
        </p:spPr>
        <p:txBody>
          <a:bodyPr>
            <a:normAutofit lnSpcReduction="10000"/>
          </a:bodyPr>
          <a:lstStyle/>
          <a:p>
            <a:pPr marL="0" indent="0" algn="ctr">
              <a:buNone/>
            </a:pPr>
            <a:r>
              <a:rPr lang="en-US" sz="2800" dirty="0" smtClean="0"/>
              <a:t>Social Emotional Learning</a:t>
            </a:r>
          </a:p>
          <a:p>
            <a:pPr marL="0" indent="0">
              <a:buNone/>
            </a:pPr>
            <a:r>
              <a:rPr lang="en-US" sz="2400" dirty="0" smtClean="0"/>
              <a:t>The Collaborative for Academic, Social, and Emotional Learning (CASEL) defines SEL as the fostering of social and emotional competencies through explicit instruction and through student-centered learning approaches that help students engage in the learning process and develop analytical, communication, and collaborative skills.</a:t>
            </a:r>
            <a:endParaRPr lang="en-US" sz="2400" dirty="0"/>
          </a:p>
        </p:txBody>
      </p:sp>
      <p:sp>
        <p:nvSpPr>
          <p:cNvPr id="6" name="Content Placeholder 5"/>
          <p:cNvSpPr>
            <a:spLocks noGrp="1"/>
          </p:cNvSpPr>
          <p:nvPr>
            <p:ph sz="half" idx="2"/>
          </p:nvPr>
        </p:nvSpPr>
        <p:spPr>
          <a:xfrm>
            <a:off x="6254139" y="997526"/>
            <a:ext cx="5753133" cy="5098473"/>
          </a:xfrm>
        </p:spPr>
        <p:txBody>
          <a:bodyPr>
            <a:normAutofit lnSpcReduction="10000"/>
          </a:bodyPr>
          <a:lstStyle/>
          <a:p>
            <a:pPr marL="0" indent="0" algn="ctr">
              <a:buNone/>
            </a:pPr>
            <a:r>
              <a:rPr lang="en-US" sz="2800" dirty="0" smtClean="0"/>
              <a:t>Mental Health</a:t>
            </a:r>
          </a:p>
          <a:p>
            <a:pPr marL="0" indent="0">
              <a:buNone/>
            </a:pPr>
            <a:r>
              <a:rPr lang="en-US" sz="2400" dirty="0"/>
              <a:t>Mental health includes our emotional, psychological, and social well-being. It affects how we think, feel, and act. It also helps determine how we handle stress, relate to others, and make choices. Mental health is important at every stage of life, from childhood and adolescence through adulthood.</a:t>
            </a:r>
          </a:p>
        </p:txBody>
      </p:sp>
      <p:sp>
        <p:nvSpPr>
          <p:cNvPr id="2" name="TextBox 1"/>
          <p:cNvSpPr txBox="1"/>
          <p:nvPr/>
        </p:nvSpPr>
        <p:spPr>
          <a:xfrm>
            <a:off x="157018" y="6363855"/>
            <a:ext cx="6251263" cy="276999"/>
          </a:xfrm>
          <a:prstGeom prst="rect">
            <a:avLst/>
          </a:prstGeom>
          <a:noFill/>
        </p:spPr>
        <p:txBody>
          <a:bodyPr wrap="none" rtlCol="0">
            <a:spAutoFit/>
          </a:bodyPr>
          <a:lstStyle/>
          <a:p>
            <a:r>
              <a:rPr lang="en-US" sz="1200" dirty="0" smtClean="0"/>
              <a:t>*definitions according to Illuminate Education, </a:t>
            </a:r>
            <a:r>
              <a:rPr lang="en-US" sz="1200" dirty="0" err="1" smtClean="0"/>
              <a:t>Inc</a:t>
            </a:r>
            <a:r>
              <a:rPr lang="en-US" sz="1200" dirty="0" smtClean="0"/>
              <a:t> and mentalhealth.org respectively*</a:t>
            </a:r>
            <a:endParaRPr lang="en-US" sz="1200" dirty="0"/>
          </a:p>
        </p:txBody>
      </p:sp>
    </p:spTree>
    <p:extLst>
      <p:ext uri="{BB962C8B-B14F-4D97-AF65-F5344CB8AC3E}">
        <p14:creationId xmlns:p14="http://schemas.microsoft.com/office/powerpoint/2010/main" val="94663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217" y="92365"/>
            <a:ext cx="9293577" cy="877453"/>
          </a:xfrm>
        </p:spPr>
        <p:txBody>
          <a:bodyPr/>
          <a:lstStyle/>
          <a:p>
            <a:r>
              <a:rPr lang="en-US" dirty="0" smtClean="0"/>
              <a:t>Social and emotional wellness in </a:t>
            </a:r>
            <a:r>
              <a:rPr lang="en-US" dirty="0" err="1" smtClean="0"/>
              <a:t>tcs</a:t>
            </a:r>
            <a:endParaRPr lang="en-US" dirty="0"/>
          </a:p>
        </p:txBody>
      </p:sp>
      <p:sp>
        <p:nvSpPr>
          <p:cNvPr id="3" name="Content Placeholder 2"/>
          <p:cNvSpPr>
            <a:spLocks noGrp="1"/>
          </p:cNvSpPr>
          <p:nvPr>
            <p:ph sz="half" idx="1"/>
          </p:nvPr>
        </p:nvSpPr>
        <p:spPr>
          <a:xfrm>
            <a:off x="6123709" y="646545"/>
            <a:ext cx="5920508" cy="5495637"/>
          </a:xfrm>
        </p:spPr>
        <p:txBody>
          <a:bodyPr>
            <a:noAutofit/>
          </a:bodyPr>
          <a:lstStyle/>
          <a:p>
            <a:pPr>
              <a:lnSpc>
                <a:spcPct val="200000"/>
              </a:lnSpc>
            </a:pPr>
            <a:r>
              <a:rPr lang="en-US" sz="1900" dirty="0" smtClean="0"/>
              <a:t>Second Step SEL Curriculum (K-8)</a:t>
            </a:r>
          </a:p>
          <a:p>
            <a:pPr>
              <a:lnSpc>
                <a:spcPct val="200000"/>
              </a:lnSpc>
            </a:pPr>
            <a:r>
              <a:rPr lang="en-US" sz="1900" dirty="0" smtClean="0"/>
              <a:t>Restorative Circles</a:t>
            </a:r>
          </a:p>
          <a:p>
            <a:pPr>
              <a:lnSpc>
                <a:spcPct val="200000"/>
              </a:lnSpc>
            </a:pPr>
            <a:r>
              <a:rPr lang="en-US" sz="1900" dirty="0" smtClean="0"/>
              <a:t>Trauma-Informed Schools</a:t>
            </a:r>
          </a:p>
          <a:p>
            <a:pPr>
              <a:lnSpc>
                <a:spcPct val="200000"/>
              </a:lnSpc>
            </a:pPr>
            <a:r>
              <a:rPr lang="en-US" sz="1900" dirty="0" smtClean="0"/>
              <a:t>Youth Mental Health First Aid</a:t>
            </a:r>
          </a:p>
          <a:p>
            <a:pPr>
              <a:lnSpc>
                <a:spcPct val="200000"/>
              </a:lnSpc>
            </a:pPr>
            <a:r>
              <a:rPr lang="en-US" sz="1900" dirty="0" smtClean="0"/>
              <a:t>Traumatic Event Debriefing (TED) Team</a:t>
            </a:r>
          </a:p>
          <a:p>
            <a:pPr>
              <a:lnSpc>
                <a:spcPct val="200000"/>
              </a:lnSpc>
            </a:pPr>
            <a:r>
              <a:rPr lang="en-US" sz="1900" dirty="0" smtClean="0"/>
              <a:t>CAMS Suicide Assessment &amp; Protocol/Safety Plan</a:t>
            </a:r>
          </a:p>
          <a:p>
            <a:pPr>
              <a:lnSpc>
                <a:spcPct val="200000"/>
              </a:lnSpc>
            </a:pPr>
            <a:r>
              <a:rPr lang="en-US" sz="1900" dirty="0" smtClean="0"/>
              <a:t>Positive Behavior Intervention Support (PBIS)</a:t>
            </a:r>
          </a:p>
          <a:p>
            <a:pPr>
              <a:lnSpc>
                <a:spcPct val="200000"/>
              </a:lnSpc>
            </a:pPr>
            <a:r>
              <a:rPr lang="en-US" sz="1900" dirty="0" smtClean="0"/>
              <a:t>Mental Health Continuum of Services</a:t>
            </a:r>
            <a:endParaRPr lang="en-US" sz="1900" dirty="0"/>
          </a:p>
        </p:txBody>
      </p:sp>
      <p:sp>
        <p:nvSpPr>
          <p:cNvPr id="4" name="Content Placeholder 3"/>
          <p:cNvSpPr>
            <a:spLocks noGrp="1"/>
          </p:cNvSpPr>
          <p:nvPr>
            <p:ph sz="half" idx="2"/>
          </p:nvPr>
        </p:nvSpPr>
        <p:spPr>
          <a:xfrm>
            <a:off x="147794" y="969818"/>
            <a:ext cx="5902023" cy="5172364"/>
          </a:xfrm>
        </p:spPr>
        <p:txBody>
          <a:bodyPr>
            <a:normAutofit fontScale="85000" lnSpcReduction="20000"/>
          </a:bodyPr>
          <a:lstStyle/>
          <a:p>
            <a:r>
              <a:rPr lang="en-US" sz="2400" dirty="0"/>
              <a:t>Employee Assistance </a:t>
            </a:r>
            <a:r>
              <a:rPr lang="en-US" sz="2400" dirty="0" smtClean="0"/>
              <a:t>Program</a:t>
            </a:r>
          </a:p>
          <a:p>
            <a:pPr lvl="1"/>
            <a:r>
              <a:rPr lang="en-US" sz="2100" dirty="0" smtClean="0"/>
              <a:t>Individual Counseling</a:t>
            </a:r>
          </a:p>
          <a:p>
            <a:pPr lvl="1"/>
            <a:r>
              <a:rPr lang="en-US" sz="2100" dirty="0" smtClean="0"/>
              <a:t>Webinars</a:t>
            </a:r>
          </a:p>
          <a:p>
            <a:pPr lvl="1"/>
            <a:r>
              <a:rPr lang="en-US" sz="2100" dirty="0" smtClean="0"/>
              <a:t>Life Planning</a:t>
            </a:r>
          </a:p>
          <a:p>
            <a:pPr lvl="1"/>
            <a:r>
              <a:rPr lang="en-US" sz="2100" dirty="0" smtClean="0"/>
              <a:t>Financial Planning</a:t>
            </a:r>
          </a:p>
          <a:p>
            <a:r>
              <a:rPr lang="en-US" sz="2400" dirty="0" smtClean="0"/>
              <a:t>Wellness Activities w/ the District Wellness Coordinator</a:t>
            </a:r>
          </a:p>
          <a:p>
            <a:pPr lvl="1"/>
            <a:r>
              <a:rPr lang="en-US" sz="2100" dirty="0" smtClean="0"/>
              <a:t>Walking Challenge</a:t>
            </a:r>
          </a:p>
          <a:p>
            <a:pPr lvl="1"/>
            <a:r>
              <a:rPr lang="en-US" sz="2100" dirty="0" smtClean="0"/>
              <a:t>Self Care Sessions</a:t>
            </a:r>
          </a:p>
          <a:p>
            <a:pPr lvl="1"/>
            <a:r>
              <a:rPr lang="en-US" sz="2100" dirty="0" smtClean="0"/>
              <a:t>Health Fair</a:t>
            </a:r>
          </a:p>
          <a:p>
            <a:pPr lvl="1"/>
            <a:r>
              <a:rPr lang="en-US" sz="2100" dirty="0" smtClean="0"/>
              <a:t>Cooking Demonstrations</a:t>
            </a:r>
          </a:p>
          <a:p>
            <a:r>
              <a:rPr lang="en-US" sz="2300" dirty="0" smtClean="0"/>
              <a:t>Virtual Calming Room</a:t>
            </a:r>
          </a:p>
          <a:p>
            <a:r>
              <a:rPr lang="en-US" sz="2400" dirty="0" smtClean="0"/>
              <a:t>Professional Development Opportunities (SEL, trauma-informed, Restorative Circles, etc.)</a:t>
            </a:r>
            <a:endParaRPr lang="en-US" sz="2400" dirty="0"/>
          </a:p>
          <a:p>
            <a:endParaRPr lang="en-US" dirty="0"/>
          </a:p>
        </p:txBody>
      </p:sp>
    </p:spTree>
    <p:extLst>
      <p:ext uri="{BB962C8B-B14F-4D97-AF65-F5344CB8AC3E}">
        <p14:creationId xmlns:p14="http://schemas.microsoft.com/office/powerpoint/2010/main" val="361281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782" y="92365"/>
            <a:ext cx="11933381" cy="895926"/>
          </a:xfrm>
        </p:spPr>
        <p:txBody>
          <a:bodyPr>
            <a:normAutofit fontScale="90000"/>
          </a:bodyPr>
          <a:lstStyle/>
          <a:p>
            <a:r>
              <a:rPr lang="en-US" dirty="0"/>
              <a:t>Social and emotional wellness </a:t>
            </a:r>
            <a:r>
              <a:rPr lang="en-US" dirty="0" smtClean="0"/>
              <a:t>at Thomasville primary</a:t>
            </a:r>
            <a:endParaRPr lang="en-US" dirty="0"/>
          </a:p>
        </p:txBody>
      </p:sp>
      <p:sp>
        <p:nvSpPr>
          <p:cNvPr id="5" name="Content Placeholder 4"/>
          <p:cNvSpPr>
            <a:spLocks noGrp="1"/>
          </p:cNvSpPr>
          <p:nvPr>
            <p:ph sz="half" idx="1"/>
          </p:nvPr>
        </p:nvSpPr>
        <p:spPr>
          <a:xfrm>
            <a:off x="147782" y="988291"/>
            <a:ext cx="5788203" cy="5153891"/>
          </a:xfrm>
        </p:spPr>
        <p:txBody>
          <a:bodyPr/>
          <a:lstStyle/>
          <a:p>
            <a:pPr marL="0" indent="0" algn="ctr">
              <a:buNone/>
            </a:pPr>
            <a:r>
              <a:rPr lang="en-US" dirty="0" smtClean="0"/>
              <a:t>Students:</a:t>
            </a:r>
          </a:p>
          <a:p>
            <a:pPr marL="0" indent="0">
              <a:buNone/>
            </a:pPr>
            <a:r>
              <a:rPr lang="en-US" dirty="0" smtClean="0"/>
              <a:t>Second Steps SEL Curriculum (daily)</a:t>
            </a:r>
          </a:p>
          <a:p>
            <a:pPr marL="0" indent="0">
              <a:buNone/>
            </a:pPr>
            <a:r>
              <a:rPr lang="en-US" dirty="0" smtClean="0"/>
              <a:t>Classroom Guidance Lessons – “The New Normal”</a:t>
            </a:r>
          </a:p>
          <a:p>
            <a:pPr marL="0" indent="0">
              <a:buNone/>
            </a:pPr>
            <a:r>
              <a:rPr lang="en-US" dirty="0" smtClean="0"/>
              <a:t>School Based Therapy (by referral only)</a:t>
            </a:r>
          </a:p>
          <a:p>
            <a:pPr marL="0" indent="0">
              <a:buNone/>
            </a:pPr>
            <a:r>
              <a:rPr lang="en-US" dirty="0" smtClean="0"/>
              <a:t>Student Check-ins</a:t>
            </a:r>
            <a:endParaRPr lang="en-US" dirty="0"/>
          </a:p>
        </p:txBody>
      </p:sp>
      <p:sp>
        <p:nvSpPr>
          <p:cNvPr id="6" name="Content Placeholder 5"/>
          <p:cNvSpPr>
            <a:spLocks noGrp="1"/>
          </p:cNvSpPr>
          <p:nvPr>
            <p:ph sz="half" idx="2"/>
          </p:nvPr>
        </p:nvSpPr>
        <p:spPr>
          <a:xfrm>
            <a:off x="6254139" y="988290"/>
            <a:ext cx="5827023" cy="5153891"/>
          </a:xfrm>
        </p:spPr>
        <p:txBody>
          <a:bodyPr/>
          <a:lstStyle/>
          <a:p>
            <a:pPr marL="0" indent="0" algn="ctr">
              <a:buNone/>
            </a:pPr>
            <a:r>
              <a:rPr lang="en-US" dirty="0" smtClean="0"/>
              <a:t>Staff:</a:t>
            </a:r>
          </a:p>
          <a:p>
            <a:pPr marL="0" indent="0">
              <a:buNone/>
            </a:pPr>
            <a:r>
              <a:rPr lang="en-US" dirty="0" smtClean="0"/>
              <a:t>Yoga/Zumba/Walking Club/Class</a:t>
            </a:r>
          </a:p>
          <a:p>
            <a:pPr marL="0" indent="0">
              <a:buNone/>
            </a:pPr>
            <a:r>
              <a:rPr lang="en-US" dirty="0" smtClean="0"/>
              <a:t>Staff Gathering/Activities (i.e. drinks &amp; design)</a:t>
            </a:r>
          </a:p>
          <a:p>
            <a:pPr marL="0" indent="0">
              <a:buNone/>
            </a:pPr>
            <a:r>
              <a:rPr lang="en-US" dirty="0" smtClean="0"/>
              <a:t>Professional Development Opportunities</a:t>
            </a:r>
            <a:r>
              <a:rPr lang="en-US" dirty="0"/>
              <a:t> </a:t>
            </a:r>
            <a:r>
              <a:rPr lang="en-US" dirty="0" smtClean="0"/>
              <a:t>(building relationships w/ students virtually &amp; face to face, self care for educators, etc.)</a:t>
            </a:r>
          </a:p>
        </p:txBody>
      </p:sp>
    </p:spTree>
    <p:extLst>
      <p:ext uri="{BB962C8B-B14F-4D97-AF65-F5344CB8AC3E}">
        <p14:creationId xmlns:p14="http://schemas.microsoft.com/office/powerpoint/2010/main" val="531555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782" y="92365"/>
            <a:ext cx="11933381" cy="895926"/>
          </a:xfrm>
        </p:spPr>
        <p:txBody>
          <a:bodyPr>
            <a:normAutofit fontScale="90000"/>
          </a:bodyPr>
          <a:lstStyle/>
          <a:p>
            <a:r>
              <a:rPr lang="en-US" dirty="0"/>
              <a:t>Social and emotional wellness </a:t>
            </a:r>
            <a:r>
              <a:rPr lang="en-US" dirty="0" smtClean="0"/>
              <a:t>at </a:t>
            </a:r>
            <a:br>
              <a:rPr lang="en-US" dirty="0" smtClean="0"/>
            </a:br>
            <a:r>
              <a:rPr lang="en-US" dirty="0" smtClean="0"/>
              <a:t>liberty drive elementary</a:t>
            </a:r>
            <a:endParaRPr lang="en-US" dirty="0"/>
          </a:p>
        </p:txBody>
      </p:sp>
      <p:sp>
        <p:nvSpPr>
          <p:cNvPr id="5" name="Content Placeholder 4"/>
          <p:cNvSpPr>
            <a:spLocks noGrp="1"/>
          </p:cNvSpPr>
          <p:nvPr>
            <p:ph sz="half" idx="1"/>
          </p:nvPr>
        </p:nvSpPr>
        <p:spPr>
          <a:xfrm>
            <a:off x="147782" y="914400"/>
            <a:ext cx="5788203" cy="5366327"/>
          </a:xfrm>
        </p:spPr>
        <p:txBody>
          <a:bodyPr>
            <a:normAutofit/>
          </a:bodyPr>
          <a:lstStyle/>
          <a:p>
            <a:pPr marL="0" indent="0" algn="ctr">
              <a:buNone/>
            </a:pPr>
            <a:r>
              <a:rPr lang="en-US" dirty="0" smtClean="0"/>
              <a:t>Students:</a:t>
            </a:r>
          </a:p>
          <a:p>
            <a:pPr marL="0" indent="0">
              <a:buNone/>
            </a:pPr>
            <a:r>
              <a:rPr lang="en-US" dirty="0" smtClean="0"/>
              <a:t>Classroom Guidance Lessons</a:t>
            </a:r>
          </a:p>
          <a:p>
            <a:pPr marL="0" indent="0">
              <a:buNone/>
            </a:pPr>
            <a:r>
              <a:rPr lang="en-US" dirty="0" smtClean="0"/>
              <a:t>Teacher led SEL Lessons</a:t>
            </a:r>
          </a:p>
          <a:p>
            <a:pPr marL="0" indent="0">
              <a:buNone/>
            </a:pPr>
            <a:r>
              <a:rPr lang="en-US" dirty="0" smtClean="0"/>
              <a:t>Class Dojo Video/Lessons</a:t>
            </a:r>
          </a:p>
          <a:p>
            <a:pPr marL="0" indent="0">
              <a:buNone/>
            </a:pPr>
            <a:r>
              <a:rPr lang="en-US" dirty="0" smtClean="0"/>
              <a:t>Revision of PBIS Matrix to include COVID protocols</a:t>
            </a:r>
          </a:p>
          <a:p>
            <a:pPr marL="0" indent="0">
              <a:buNone/>
            </a:pPr>
            <a:r>
              <a:rPr lang="en-US" dirty="0" smtClean="0"/>
              <a:t>Welcome Back to School Activities &amp; Training</a:t>
            </a:r>
          </a:p>
          <a:p>
            <a:pPr marL="0" indent="0">
              <a:buNone/>
            </a:pPr>
            <a:r>
              <a:rPr lang="en-US" dirty="0" smtClean="0"/>
              <a:t>Second Step SEL Curriculum</a:t>
            </a:r>
          </a:p>
          <a:p>
            <a:pPr marL="0" indent="0">
              <a:buNone/>
            </a:pPr>
            <a:r>
              <a:rPr lang="en-US" dirty="0" smtClean="0"/>
              <a:t>Small Groups (i.e. virtual lunch sessions)</a:t>
            </a:r>
          </a:p>
          <a:p>
            <a:pPr marL="0" indent="0">
              <a:buNone/>
            </a:pPr>
            <a:r>
              <a:rPr lang="en-US" dirty="0" smtClean="0"/>
              <a:t>Individual Counseling</a:t>
            </a:r>
          </a:p>
          <a:p>
            <a:pPr marL="0" indent="0">
              <a:buNone/>
            </a:pPr>
            <a:r>
              <a:rPr lang="en-US" dirty="0" smtClean="0"/>
              <a:t>School Based Therapy</a:t>
            </a:r>
            <a:endParaRPr lang="en-US" dirty="0"/>
          </a:p>
        </p:txBody>
      </p:sp>
      <p:sp>
        <p:nvSpPr>
          <p:cNvPr id="6" name="Content Placeholder 5"/>
          <p:cNvSpPr>
            <a:spLocks noGrp="1"/>
          </p:cNvSpPr>
          <p:nvPr>
            <p:ph sz="half" idx="2"/>
          </p:nvPr>
        </p:nvSpPr>
        <p:spPr>
          <a:xfrm>
            <a:off x="6254139" y="988290"/>
            <a:ext cx="5827023" cy="5153891"/>
          </a:xfrm>
        </p:spPr>
        <p:txBody>
          <a:bodyPr>
            <a:normAutofit/>
          </a:bodyPr>
          <a:lstStyle/>
          <a:p>
            <a:pPr marL="0" indent="0" algn="ctr">
              <a:buNone/>
            </a:pPr>
            <a:r>
              <a:rPr lang="en-US" dirty="0" smtClean="0"/>
              <a:t>Staff:</a:t>
            </a:r>
          </a:p>
          <a:p>
            <a:pPr marL="0" indent="0">
              <a:buNone/>
            </a:pPr>
            <a:r>
              <a:rPr lang="en-US" dirty="0" smtClean="0"/>
              <a:t>Wellness Wednesdays (stress release &amp; fun activities)</a:t>
            </a:r>
          </a:p>
          <a:p>
            <a:pPr marL="0" indent="0">
              <a:buNone/>
            </a:pPr>
            <a:r>
              <a:rPr lang="en-US" dirty="0" smtClean="0"/>
              <a:t>Support/Wellness Check Small Groups</a:t>
            </a:r>
          </a:p>
          <a:p>
            <a:pPr marL="0" indent="0">
              <a:buNone/>
            </a:pPr>
            <a:r>
              <a:rPr lang="en-US" dirty="0" smtClean="0"/>
              <a:t>Thankful Treats &amp; Celebrations</a:t>
            </a:r>
          </a:p>
          <a:p>
            <a:pPr marL="0" indent="0">
              <a:buNone/>
            </a:pPr>
            <a:r>
              <a:rPr lang="en-US" dirty="0" smtClean="0"/>
              <a:t>SEL PD for adults and student support</a:t>
            </a:r>
            <a:endParaRPr lang="en-US" dirty="0"/>
          </a:p>
        </p:txBody>
      </p:sp>
    </p:spTree>
    <p:extLst>
      <p:ext uri="{BB962C8B-B14F-4D97-AF65-F5344CB8AC3E}">
        <p14:creationId xmlns:p14="http://schemas.microsoft.com/office/powerpoint/2010/main" val="425532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782" y="92365"/>
            <a:ext cx="11933381" cy="895926"/>
          </a:xfrm>
        </p:spPr>
        <p:txBody>
          <a:bodyPr>
            <a:normAutofit fontScale="90000"/>
          </a:bodyPr>
          <a:lstStyle/>
          <a:p>
            <a:r>
              <a:rPr lang="en-US" dirty="0"/>
              <a:t>Social and emotional wellness </a:t>
            </a:r>
            <a:r>
              <a:rPr lang="en-US" dirty="0" smtClean="0"/>
              <a:t>at Thomasville Middle</a:t>
            </a:r>
            <a:endParaRPr lang="en-US" dirty="0"/>
          </a:p>
        </p:txBody>
      </p:sp>
      <p:sp>
        <p:nvSpPr>
          <p:cNvPr id="5" name="Content Placeholder 4"/>
          <p:cNvSpPr>
            <a:spLocks noGrp="1"/>
          </p:cNvSpPr>
          <p:nvPr>
            <p:ph sz="half" idx="1"/>
          </p:nvPr>
        </p:nvSpPr>
        <p:spPr>
          <a:xfrm>
            <a:off x="147782" y="988291"/>
            <a:ext cx="5788203" cy="5153891"/>
          </a:xfrm>
        </p:spPr>
        <p:txBody>
          <a:bodyPr/>
          <a:lstStyle/>
          <a:p>
            <a:pPr marL="0" indent="0" algn="ctr">
              <a:buNone/>
            </a:pPr>
            <a:r>
              <a:rPr lang="en-US" dirty="0" smtClean="0"/>
              <a:t>Students:</a:t>
            </a:r>
          </a:p>
          <a:p>
            <a:pPr marL="0" indent="0">
              <a:buNone/>
            </a:pPr>
            <a:r>
              <a:rPr lang="en-US" dirty="0" smtClean="0"/>
              <a:t>Second Step SEL Curriculum</a:t>
            </a:r>
          </a:p>
          <a:p>
            <a:pPr marL="0" indent="0">
              <a:buNone/>
            </a:pPr>
            <a:r>
              <a:rPr lang="en-US" dirty="0" smtClean="0"/>
              <a:t>Student Success Team</a:t>
            </a:r>
          </a:p>
          <a:p>
            <a:pPr marL="0" indent="0">
              <a:buNone/>
            </a:pPr>
            <a:r>
              <a:rPr lang="en-US" dirty="0" smtClean="0"/>
              <a:t>P.R.I.D.E. Room (student wellness room)</a:t>
            </a:r>
          </a:p>
          <a:p>
            <a:pPr marL="0" indent="0">
              <a:buNone/>
            </a:pPr>
            <a:r>
              <a:rPr lang="en-US" dirty="0" smtClean="0"/>
              <a:t>Wellness Wednesdays</a:t>
            </a:r>
          </a:p>
          <a:p>
            <a:pPr marL="0" indent="0">
              <a:buNone/>
            </a:pPr>
            <a:r>
              <a:rPr lang="en-US" dirty="0" smtClean="0"/>
              <a:t>Wellness Checks</a:t>
            </a:r>
          </a:p>
          <a:p>
            <a:pPr marL="0" indent="0">
              <a:buNone/>
            </a:pPr>
            <a:r>
              <a:rPr lang="en-US" dirty="0" smtClean="0"/>
              <a:t>Home Visits</a:t>
            </a:r>
          </a:p>
          <a:p>
            <a:pPr marL="0" indent="0">
              <a:buNone/>
            </a:pPr>
            <a:r>
              <a:rPr lang="en-US" dirty="0" smtClean="0"/>
              <a:t>Small Groups (Why Try)</a:t>
            </a:r>
          </a:p>
          <a:p>
            <a:pPr marL="0" indent="0">
              <a:buNone/>
            </a:pPr>
            <a:r>
              <a:rPr lang="en-US" dirty="0" smtClean="0"/>
              <a:t>School Based Therapy</a:t>
            </a:r>
            <a:endParaRPr lang="en-US" dirty="0"/>
          </a:p>
        </p:txBody>
      </p:sp>
      <p:sp>
        <p:nvSpPr>
          <p:cNvPr id="6" name="Content Placeholder 5"/>
          <p:cNvSpPr>
            <a:spLocks noGrp="1"/>
          </p:cNvSpPr>
          <p:nvPr>
            <p:ph sz="half" idx="2"/>
          </p:nvPr>
        </p:nvSpPr>
        <p:spPr>
          <a:xfrm>
            <a:off x="6254139" y="988290"/>
            <a:ext cx="5827023" cy="5153891"/>
          </a:xfrm>
        </p:spPr>
        <p:txBody>
          <a:bodyPr/>
          <a:lstStyle/>
          <a:p>
            <a:pPr marL="0" indent="0" algn="ctr">
              <a:buNone/>
            </a:pPr>
            <a:r>
              <a:rPr lang="en-US" dirty="0" smtClean="0"/>
              <a:t>Staff:</a:t>
            </a:r>
          </a:p>
          <a:p>
            <a:pPr marL="0" indent="0">
              <a:buNone/>
            </a:pPr>
            <a:r>
              <a:rPr lang="en-US" dirty="0" smtClean="0"/>
              <a:t>“The Corner Pocket” – Staff Wellness Room</a:t>
            </a:r>
          </a:p>
          <a:p>
            <a:pPr marL="0" indent="0">
              <a:buNone/>
            </a:pPr>
            <a:r>
              <a:rPr lang="en-US" dirty="0" smtClean="0"/>
              <a:t>1-on-1 Check-ins</a:t>
            </a:r>
          </a:p>
          <a:p>
            <a:pPr marL="0" indent="0">
              <a:buNone/>
            </a:pPr>
            <a:r>
              <a:rPr lang="en-US" dirty="0" smtClean="0"/>
              <a:t>Breakfast/Lunch</a:t>
            </a:r>
          </a:p>
          <a:p>
            <a:pPr marL="0" indent="0">
              <a:buNone/>
            </a:pPr>
            <a:r>
              <a:rPr lang="en-US" dirty="0" smtClean="0"/>
              <a:t>Relaxed Dress Code – Remote ONLY</a:t>
            </a:r>
          </a:p>
          <a:p>
            <a:pPr marL="0" indent="0">
              <a:buNone/>
            </a:pPr>
            <a:r>
              <a:rPr lang="en-US" dirty="0" smtClean="0"/>
              <a:t>Open Two-Way Communication (hearing &amp; addressing concerns, keeping staff informed)</a:t>
            </a:r>
          </a:p>
          <a:p>
            <a:pPr marL="0" indent="0">
              <a:buNone/>
            </a:pPr>
            <a:r>
              <a:rPr lang="en-US" dirty="0" smtClean="0"/>
              <a:t>Professional Development (self-care, SEL for adults)</a:t>
            </a:r>
            <a:endParaRPr lang="en-US" dirty="0"/>
          </a:p>
        </p:txBody>
      </p:sp>
    </p:spTree>
    <p:extLst>
      <p:ext uri="{BB962C8B-B14F-4D97-AF65-F5344CB8AC3E}">
        <p14:creationId xmlns:p14="http://schemas.microsoft.com/office/powerpoint/2010/main" val="5323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782" y="92365"/>
            <a:ext cx="11933381" cy="895926"/>
          </a:xfrm>
        </p:spPr>
        <p:txBody>
          <a:bodyPr>
            <a:normAutofit/>
          </a:bodyPr>
          <a:lstStyle/>
          <a:p>
            <a:r>
              <a:rPr lang="en-US" dirty="0"/>
              <a:t>Social and emotional wellness </a:t>
            </a:r>
            <a:r>
              <a:rPr lang="en-US" dirty="0" smtClean="0"/>
              <a:t>at Thomasville high</a:t>
            </a:r>
            <a:endParaRPr lang="en-US" dirty="0"/>
          </a:p>
        </p:txBody>
      </p:sp>
      <p:sp>
        <p:nvSpPr>
          <p:cNvPr id="5" name="Content Placeholder 4"/>
          <p:cNvSpPr>
            <a:spLocks noGrp="1"/>
          </p:cNvSpPr>
          <p:nvPr>
            <p:ph sz="half" idx="1"/>
          </p:nvPr>
        </p:nvSpPr>
        <p:spPr>
          <a:xfrm>
            <a:off x="147782" y="988291"/>
            <a:ext cx="5788203" cy="5153891"/>
          </a:xfrm>
        </p:spPr>
        <p:txBody>
          <a:bodyPr/>
          <a:lstStyle/>
          <a:p>
            <a:pPr marL="0" indent="0" algn="ctr">
              <a:buNone/>
            </a:pPr>
            <a:r>
              <a:rPr lang="en-US" dirty="0" smtClean="0"/>
              <a:t>Students:</a:t>
            </a:r>
          </a:p>
          <a:p>
            <a:pPr marL="0" indent="0">
              <a:buNone/>
            </a:pPr>
            <a:r>
              <a:rPr lang="en-US" dirty="0" smtClean="0"/>
              <a:t>Weekly Counseling Sessions</a:t>
            </a:r>
          </a:p>
          <a:p>
            <a:pPr marL="0" indent="0">
              <a:buNone/>
            </a:pPr>
            <a:r>
              <a:rPr lang="en-US" dirty="0" smtClean="0"/>
              <a:t>Canvas SEL Lessons</a:t>
            </a:r>
          </a:p>
          <a:p>
            <a:pPr marL="0" indent="0">
              <a:buNone/>
            </a:pPr>
            <a:r>
              <a:rPr lang="en-US" dirty="0" smtClean="0"/>
              <a:t>Check-in Assessments</a:t>
            </a:r>
          </a:p>
          <a:p>
            <a:pPr marL="0" indent="0">
              <a:buNone/>
            </a:pPr>
            <a:r>
              <a:rPr lang="en-US" dirty="0" smtClean="0"/>
              <a:t>Grade Level/Class Meetings</a:t>
            </a:r>
          </a:p>
          <a:p>
            <a:pPr marL="0" indent="0">
              <a:buNone/>
            </a:pPr>
            <a:r>
              <a:rPr lang="en-US" dirty="0" smtClean="0"/>
              <a:t>Bulldog Time/Intervention Time</a:t>
            </a:r>
          </a:p>
          <a:p>
            <a:pPr marL="0" indent="0">
              <a:buNone/>
            </a:pPr>
            <a:r>
              <a:rPr lang="en-US" dirty="0" smtClean="0"/>
              <a:t>Discussion Boards</a:t>
            </a:r>
          </a:p>
          <a:p>
            <a:pPr marL="0" indent="0">
              <a:buNone/>
            </a:pPr>
            <a:r>
              <a:rPr lang="en-US" dirty="0" smtClean="0"/>
              <a:t>Individual Counseling/Check-ins</a:t>
            </a:r>
          </a:p>
          <a:p>
            <a:pPr marL="0" indent="0">
              <a:buNone/>
            </a:pPr>
            <a:r>
              <a:rPr lang="en-US" dirty="0" smtClean="0"/>
              <a:t>Virtual Calming Room Activities</a:t>
            </a:r>
          </a:p>
          <a:p>
            <a:pPr marL="0" indent="0">
              <a:buNone/>
            </a:pPr>
            <a:r>
              <a:rPr lang="en-US" dirty="0" smtClean="0"/>
              <a:t>School Based Therapy</a:t>
            </a:r>
          </a:p>
        </p:txBody>
      </p:sp>
      <p:sp>
        <p:nvSpPr>
          <p:cNvPr id="6" name="Content Placeholder 5"/>
          <p:cNvSpPr>
            <a:spLocks noGrp="1"/>
          </p:cNvSpPr>
          <p:nvPr>
            <p:ph sz="half" idx="2"/>
          </p:nvPr>
        </p:nvSpPr>
        <p:spPr>
          <a:xfrm>
            <a:off x="6254139" y="988290"/>
            <a:ext cx="5827023" cy="5153891"/>
          </a:xfrm>
        </p:spPr>
        <p:txBody>
          <a:bodyPr/>
          <a:lstStyle/>
          <a:p>
            <a:pPr marL="0" indent="0" algn="ctr">
              <a:buNone/>
            </a:pPr>
            <a:r>
              <a:rPr lang="en-US" dirty="0" smtClean="0"/>
              <a:t>Staff:</a:t>
            </a:r>
          </a:p>
          <a:p>
            <a:pPr marL="0" indent="0">
              <a:buNone/>
            </a:pPr>
            <a:r>
              <a:rPr lang="en-US" dirty="0" smtClean="0"/>
              <a:t>Monthly PLCs with SEL Focus</a:t>
            </a:r>
          </a:p>
          <a:p>
            <a:pPr marL="0" indent="0">
              <a:buNone/>
            </a:pPr>
            <a:r>
              <a:rPr lang="en-US" dirty="0" smtClean="0"/>
              <a:t>Staff Meetings Opened with SEL/Mindful Moments</a:t>
            </a:r>
          </a:p>
          <a:p>
            <a:pPr marL="0" indent="0">
              <a:buNone/>
            </a:pPr>
            <a:r>
              <a:rPr lang="en-US" dirty="0" smtClean="0"/>
              <a:t>Breakfast/Lunch</a:t>
            </a:r>
          </a:p>
          <a:p>
            <a:pPr marL="0" indent="0">
              <a:buNone/>
            </a:pPr>
            <a:r>
              <a:rPr lang="en-US" dirty="0" smtClean="0"/>
              <a:t>Feedback Sessions with Staff &amp; Admin</a:t>
            </a:r>
          </a:p>
          <a:p>
            <a:pPr marL="0" indent="0">
              <a:buNone/>
            </a:pPr>
            <a:r>
              <a:rPr lang="en-US" dirty="0" smtClean="0"/>
              <a:t>Book Studies</a:t>
            </a:r>
          </a:p>
          <a:p>
            <a:pPr marL="0" indent="0">
              <a:buNone/>
            </a:pPr>
            <a:r>
              <a:rPr lang="en-US" dirty="0" smtClean="0"/>
              <a:t>Relaxed Dress Codes (Jeans Fridays)</a:t>
            </a:r>
          </a:p>
          <a:p>
            <a:pPr marL="0" indent="0">
              <a:buNone/>
            </a:pPr>
            <a:r>
              <a:rPr lang="en-US" dirty="0" smtClean="0"/>
              <a:t>Snack Bags/Special Notes</a:t>
            </a:r>
          </a:p>
          <a:p>
            <a:pPr marL="0" indent="0">
              <a:buNone/>
            </a:pPr>
            <a:r>
              <a:rPr lang="en-US" dirty="0" smtClean="0"/>
              <a:t>Staff Breaks</a:t>
            </a:r>
          </a:p>
        </p:txBody>
      </p:sp>
    </p:spTree>
    <p:extLst>
      <p:ext uri="{BB962C8B-B14F-4D97-AF65-F5344CB8AC3E}">
        <p14:creationId xmlns:p14="http://schemas.microsoft.com/office/powerpoint/2010/main" val="93220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120074"/>
            <a:ext cx="11092873" cy="1071418"/>
          </a:xfrm>
        </p:spPr>
        <p:txBody>
          <a:bodyPr/>
          <a:lstStyle/>
          <a:p>
            <a:r>
              <a:rPr lang="en-US" dirty="0" smtClean="0"/>
              <a:t>Attendance goals ~ 2020-2021 SY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6517072"/>
              </p:ext>
            </p:extLst>
          </p:nvPr>
        </p:nvGraphicFramePr>
        <p:xfrm>
          <a:off x="258618" y="1191492"/>
          <a:ext cx="11573163" cy="5430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838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10" y="83128"/>
            <a:ext cx="11720945" cy="803564"/>
          </a:xfrm>
        </p:spPr>
        <p:txBody>
          <a:bodyPr/>
          <a:lstStyle/>
          <a:p>
            <a:r>
              <a:rPr lang="en-US" dirty="0" smtClean="0"/>
              <a:t>Panorama surveys (students, staff, families)</a:t>
            </a:r>
            <a:endParaRPr lang="en-US" dirty="0"/>
          </a:p>
        </p:txBody>
      </p:sp>
      <p:sp>
        <p:nvSpPr>
          <p:cNvPr id="3" name="Content Placeholder 2"/>
          <p:cNvSpPr>
            <a:spLocks noGrp="1"/>
          </p:cNvSpPr>
          <p:nvPr>
            <p:ph idx="1"/>
          </p:nvPr>
        </p:nvSpPr>
        <p:spPr>
          <a:xfrm>
            <a:off x="230910" y="748145"/>
            <a:ext cx="11720946" cy="5569527"/>
          </a:xfrm>
        </p:spPr>
        <p:txBody>
          <a:bodyPr>
            <a:normAutofit fontScale="92500" lnSpcReduction="10000"/>
          </a:bodyPr>
          <a:lstStyle/>
          <a:p>
            <a:r>
              <a:rPr lang="en-US" sz="2200" dirty="0"/>
              <a:t>PANORAMA – WHAT IS THE PROGRAM?</a:t>
            </a:r>
          </a:p>
          <a:p>
            <a:r>
              <a:rPr lang="en-US" sz="2200" dirty="0"/>
              <a:t>PANORAMA – HOW WILL DATA BE USED?</a:t>
            </a:r>
          </a:p>
          <a:p>
            <a:pPr lvl="1" fontAlgn="base"/>
            <a:r>
              <a:rPr lang="en-US" sz="1900" cap="small" dirty="0"/>
              <a:t>To Re-establish a baseline for social emotional learning knowledge and understanding from students based on the current status</a:t>
            </a:r>
            <a:endParaRPr lang="en-US" sz="1900" dirty="0"/>
          </a:p>
          <a:p>
            <a:pPr lvl="2" fontAlgn="base"/>
            <a:r>
              <a:rPr lang="en-US" sz="1700" cap="small" dirty="0"/>
              <a:t>informal comparison to 2019-2020 data</a:t>
            </a:r>
            <a:endParaRPr lang="en-US" sz="1700" dirty="0"/>
          </a:p>
          <a:p>
            <a:pPr lvl="1" fontAlgn="base"/>
            <a:r>
              <a:rPr lang="en-US" sz="1900" cap="small" dirty="0"/>
              <a:t>To get a pulse from students, staff and families on their thoughts/feelings of being back in school during the pandemic. Additionally, to assess needs of each group.</a:t>
            </a:r>
            <a:endParaRPr lang="en-US" sz="1900" dirty="0"/>
          </a:p>
          <a:p>
            <a:pPr fontAlgn="base"/>
            <a:r>
              <a:rPr lang="en-US" sz="2200" dirty="0" smtClean="0"/>
              <a:t>TIMELINE </a:t>
            </a:r>
            <a:r>
              <a:rPr lang="en-US" sz="2200" dirty="0"/>
              <a:t>OF ACTIVITIES</a:t>
            </a:r>
          </a:p>
          <a:p>
            <a:pPr fontAlgn="base"/>
            <a:r>
              <a:rPr lang="en-US" sz="2200" cap="small" dirty="0"/>
              <a:t>October 19 – October 23: </a:t>
            </a:r>
            <a:endParaRPr lang="en-US" sz="2200" dirty="0"/>
          </a:p>
          <a:p>
            <a:pPr lvl="1" fontAlgn="base"/>
            <a:r>
              <a:rPr lang="en-US" sz="1900" cap="small" dirty="0"/>
              <a:t>Meet with admin to establish a plan for when surveys will be completed and how</a:t>
            </a:r>
            <a:endParaRPr lang="en-US" sz="1900" dirty="0"/>
          </a:p>
          <a:p>
            <a:pPr lvl="1" fontAlgn="base"/>
            <a:r>
              <a:rPr lang="en-US" sz="1900" cap="small" dirty="0"/>
              <a:t>Inform staff of survey plan and how to complete surveys</a:t>
            </a:r>
            <a:endParaRPr lang="en-US" sz="1900" dirty="0"/>
          </a:p>
          <a:p>
            <a:pPr fontAlgn="base"/>
            <a:r>
              <a:rPr lang="en-US" sz="2200" cap="small" dirty="0"/>
              <a:t>October 26 – November </a:t>
            </a:r>
            <a:r>
              <a:rPr lang="en-US" sz="2200" cap="small" dirty="0" smtClean="0"/>
              <a:t>6 (with the possibility to extend 1 week):</a:t>
            </a:r>
            <a:endParaRPr lang="en-US" sz="2200" dirty="0"/>
          </a:p>
          <a:p>
            <a:pPr lvl="1" fontAlgn="base"/>
            <a:r>
              <a:rPr lang="en-US" sz="1900" cap="small" dirty="0"/>
              <a:t>Administer surveys to students</a:t>
            </a:r>
            <a:endParaRPr lang="en-US" sz="1900" dirty="0"/>
          </a:p>
          <a:p>
            <a:pPr lvl="1" fontAlgn="base"/>
            <a:r>
              <a:rPr lang="en-US" sz="1900" cap="small" dirty="0"/>
              <a:t>Window for staff &amp; family surveys</a:t>
            </a:r>
            <a:endParaRPr lang="en-US" sz="1900" dirty="0"/>
          </a:p>
          <a:p>
            <a:endParaRPr lang="en-US" dirty="0"/>
          </a:p>
        </p:txBody>
      </p:sp>
    </p:spTree>
    <p:extLst>
      <p:ext uri="{BB962C8B-B14F-4D97-AF65-F5344CB8AC3E}">
        <p14:creationId xmlns:p14="http://schemas.microsoft.com/office/powerpoint/2010/main" val="133932892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TM10001114[[fn=Gallery]]</Template>
  <TotalTime>560</TotalTime>
  <Words>902</Words>
  <Application>Microsoft Office PowerPoint</Application>
  <PresentationFormat>Widescreen</PresentationFormat>
  <Paragraphs>152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Rockwell</vt:lpstr>
      <vt:lpstr>Gallery</vt:lpstr>
      <vt:lpstr>Student Services Updates &amp; Info</vt:lpstr>
      <vt:lpstr>Social and emotional wellness in tcs</vt:lpstr>
      <vt:lpstr>Social and emotional wellness in tcs</vt:lpstr>
      <vt:lpstr>Social and emotional wellness at Thomasville primary</vt:lpstr>
      <vt:lpstr>Social and emotional wellness at  liberty drive elementary</vt:lpstr>
      <vt:lpstr>Social and emotional wellness at Thomasville Middle</vt:lpstr>
      <vt:lpstr>Social and emotional wellness at Thomasville high</vt:lpstr>
      <vt:lpstr>Attendance goals ~ 2020-2021 SY</vt:lpstr>
      <vt:lpstr>Panorama surveys (students, staff, families)</vt:lpstr>
      <vt:lpstr>Family and Community Engagement (FACE) in TCS</vt:lpstr>
      <vt:lpstr>TCS Student Assignment (out of district admissions/district releases)</vt:lpstr>
      <vt:lpstr>McKinney-Vento in TCS</vt:lpstr>
      <vt:lpstr>World day of bullying prevention ~ Blue shirt day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Services Updates &amp; Info</dc:title>
  <dc:creator>Dreher, Jessica V</dc:creator>
  <cp:lastModifiedBy>Musgrave, Johnnie T</cp:lastModifiedBy>
  <cp:revision>29</cp:revision>
  <dcterms:created xsi:type="dcterms:W3CDTF">2020-10-21T16:49:29Z</dcterms:created>
  <dcterms:modified xsi:type="dcterms:W3CDTF">2020-11-06T20:21:25Z</dcterms:modified>
</cp:coreProperties>
</file>